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425" r:id="rId5"/>
    <p:sldId id="426" r:id="rId6"/>
    <p:sldId id="427" r:id="rId7"/>
    <p:sldId id="428" r:id="rId8"/>
    <p:sldId id="429" r:id="rId9"/>
    <p:sldId id="430" r:id="rId10"/>
    <p:sldId id="431" r:id="rId11"/>
    <p:sldId id="312" r:id="rId12"/>
    <p:sldId id="432" r:id="rId13"/>
    <p:sldId id="433" r:id="rId14"/>
    <p:sldId id="434" r:id="rId15"/>
    <p:sldId id="435" r:id="rId16"/>
    <p:sldId id="436" r:id="rId17"/>
    <p:sldId id="311" r:id="rId18"/>
    <p:sldId id="438" r:id="rId19"/>
    <p:sldId id="439" r:id="rId20"/>
    <p:sldId id="440" r:id="rId21"/>
    <p:sldId id="441" r:id="rId22"/>
    <p:sldId id="442" r:id="rId23"/>
    <p:sldId id="437" r:id="rId24"/>
    <p:sldId id="443" r:id="rId25"/>
    <p:sldId id="447" r:id="rId26"/>
    <p:sldId id="444" r:id="rId27"/>
    <p:sldId id="445" r:id="rId28"/>
    <p:sldId id="44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4172C1D-7990-2012-66EB-C077C9C1CF0A}" name="Collins, K R (KC) PO1 USN NAVRESPRODEVCEN LA (USA)" initials="C(" userId="S::karen.r.collins4.mil@us.navy.mil::47aadf89-4291-4efb-8cce-4b07687a5e6b" providerId="AD"/>
  <p188:author id="{48BBD651-3C36-6992-3FB2-0621D4349A76}" name="Gardner, Steven L PO1 USN NSSATC HQ (USA)" initials="SG" userId="S::steven.l.gardner16.mil@us.navy.mil::d40a2193-434a-4150-aa78-8e58895ac27f" providerId="AD"/>
  <p188:author id="{C2695ECE-25D1-BD04-F57E-198AE06FDB87}" name="Edmonston, Douglas A SCPO USN CBC GULFPORT MS (USA)" initials="E(" userId="S::douglas.a.edmonston.mil@us.navy.mil::af5b9239-1866-4b1f-a601-d58887d30755"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62C549-53CA-4EF7-8DEA-7EB1B459400B}" v="2" dt="2025-12-08T15:15:41.3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49" d="100"/>
          <a:sy n="149" d="100"/>
        </p:scale>
        <p:origin x="292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34F152-5ECB-4BEC-896B-54E25653C347}" type="doc">
      <dgm:prSet loTypeId="urn:microsoft.com/office/officeart/2005/8/layout/process4" loCatId="process" qsTypeId="urn:microsoft.com/office/officeart/2005/8/quickstyle/simple2" qsCatId="simple" csTypeId="urn:microsoft.com/office/officeart/2005/8/colors/accent2_2" csCatId="accent2" phldr="1"/>
      <dgm:spPr/>
      <dgm:t>
        <a:bodyPr/>
        <a:lstStyle/>
        <a:p>
          <a:endParaRPr lang="en-US"/>
        </a:p>
      </dgm:t>
    </dgm:pt>
    <dgm:pt modelId="{3AB48E50-55F0-45E2-BCA8-96E93061C2E6}">
      <dgm:prSet/>
      <dgm:spPr/>
      <dgm:t>
        <a:bodyPr/>
        <a:lstStyle/>
        <a:p>
          <a:r>
            <a:rPr lang="en-US"/>
            <a:t>Sailors transferring from Active Duty into the Selected Reserves qualify for a 2-year mobilization deferment </a:t>
          </a:r>
        </a:p>
      </dgm:t>
    </dgm:pt>
    <dgm:pt modelId="{7555D833-8B76-40AA-AF10-C35745129032}" type="parTrans" cxnId="{1C445C82-F42D-48DB-A336-8391E3DDDE4B}">
      <dgm:prSet/>
      <dgm:spPr/>
      <dgm:t>
        <a:bodyPr/>
        <a:lstStyle/>
        <a:p>
          <a:endParaRPr lang="en-US"/>
        </a:p>
      </dgm:t>
    </dgm:pt>
    <dgm:pt modelId="{8CDA0356-E69D-49B9-8639-527ED70387E0}" type="sibTrans" cxnId="{1C445C82-F42D-48DB-A336-8391E3DDDE4B}">
      <dgm:prSet/>
      <dgm:spPr/>
      <dgm:t>
        <a:bodyPr/>
        <a:lstStyle/>
        <a:p>
          <a:endParaRPr lang="en-US"/>
        </a:p>
      </dgm:t>
    </dgm:pt>
    <dgm:pt modelId="{17D4411A-A387-4996-B0BB-FFB8374B3668}">
      <dgm:prSet/>
      <dgm:spPr/>
      <dgm:t>
        <a:bodyPr/>
        <a:lstStyle/>
        <a:p>
          <a:r>
            <a:rPr lang="en-US"/>
            <a:t>Deferment applies to all qualifying Sailors, regardless of active duty separation date</a:t>
          </a:r>
        </a:p>
      </dgm:t>
    </dgm:pt>
    <dgm:pt modelId="{6AE1DDD1-5FC5-4799-858D-2C657EBC2C13}" type="parTrans" cxnId="{346F735C-8CC6-4FAC-988D-C94BF7038E88}">
      <dgm:prSet/>
      <dgm:spPr/>
      <dgm:t>
        <a:bodyPr/>
        <a:lstStyle/>
        <a:p>
          <a:endParaRPr lang="en-US"/>
        </a:p>
      </dgm:t>
    </dgm:pt>
    <dgm:pt modelId="{49E4D2E3-43E4-4DE3-B4F3-6738D19C1B05}" type="sibTrans" cxnId="{346F735C-8CC6-4FAC-988D-C94BF7038E88}">
      <dgm:prSet/>
      <dgm:spPr/>
      <dgm:t>
        <a:bodyPr/>
        <a:lstStyle/>
        <a:p>
          <a:endParaRPr lang="en-US"/>
        </a:p>
      </dgm:t>
    </dgm:pt>
    <dgm:pt modelId="{AC0C94EE-1EC6-4782-93B1-A79D918F87BD}">
      <dgm:prSet/>
      <dgm:spPr/>
      <dgm:t>
        <a:bodyPr/>
        <a:lstStyle/>
        <a:p>
          <a:r>
            <a:rPr lang="en-US"/>
            <a:t>Sailors can choose to voluntarily mobilize at anytime.  </a:t>
          </a:r>
        </a:p>
      </dgm:t>
    </dgm:pt>
    <dgm:pt modelId="{2C822102-61B1-4175-8753-4B3EDA5F33EA}" type="parTrans" cxnId="{4CC37E0D-9974-48A6-A8C5-693AA4B5B21A}">
      <dgm:prSet/>
      <dgm:spPr/>
      <dgm:t>
        <a:bodyPr/>
        <a:lstStyle/>
        <a:p>
          <a:endParaRPr lang="en-US"/>
        </a:p>
      </dgm:t>
    </dgm:pt>
    <dgm:pt modelId="{A30E35A9-5670-403F-A961-682CD9A73F93}" type="sibTrans" cxnId="{4CC37E0D-9974-48A6-A8C5-693AA4B5B21A}">
      <dgm:prSet/>
      <dgm:spPr/>
      <dgm:t>
        <a:bodyPr/>
        <a:lstStyle/>
        <a:p>
          <a:endParaRPr lang="en-US"/>
        </a:p>
      </dgm:t>
    </dgm:pt>
    <dgm:pt modelId="{5A41A663-C6FA-4A3E-BB69-DA2AC20B9908}" type="pres">
      <dgm:prSet presAssocID="{8A34F152-5ECB-4BEC-896B-54E25653C347}" presName="Name0" presStyleCnt="0">
        <dgm:presLayoutVars>
          <dgm:dir/>
          <dgm:animLvl val="lvl"/>
          <dgm:resizeHandles val="exact"/>
        </dgm:presLayoutVars>
      </dgm:prSet>
      <dgm:spPr/>
    </dgm:pt>
    <dgm:pt modelId="{F40D6ED9-C72C-42CC-BEE4-0E16F2FFEE76}" type="pres">
      <dgm:prSet presAssocID="{AC0C94EE-1EC6-4782-93B1-A79D918F87BD}" presName="boxAndChildren" presStyleCnt="0"/>
      <dgm:spPr/>
    </dgm:pt>
    <dgm:pt modelId="{2D223DF4-6ABE-4B79-A626-BAD367ADE807}" type="pres">
      <dgm:prSet presAssocID="{AC0C94EE-1EC6-4782-93B1-A79D918F87BD}" presName="parentTextBox" presStyleLbl="node1" presStyleIdx="0" presStyleCnt="3"/>
      <dgm:spPr/>
    </dgm:pt>
    <dgm:pt modelId="{6E818844-16D6-49E9-ACD3-17F296317429}" type="pres">
      <dgm:prSet presAssocID="{49E4D2E3-43E4-4DE3-B4F3-6738D19C1B05}" presName="sp" presStyleCnt="0"/>
      <dgm:spPr/>
    </dgm:pt>
    <dgm:pt modelId="{34CE99A7-3676-4FC9-AEF3-9EE47521170F}" type="pres">
      <dgm:prSet presAssocID="{17D4411A-A387-4996-B0BB-FFB8374B3668}" presName="arrowAndChildren" presStyleCnt="0"/>
      <dgm:spPr/>
    </dgm:pt>
    <dgm:pt modelId="{A49A1348-6BC7-41BD-BCCE-91D0DE54CA63}" type="pres">
      <dgm:prSet presAssocID="{17D4411A-A387-4996-B0BB-FFB8374B3668}" presName="parentTextArrow" presStyleLbl="node1" presStyleIdx="1" presStyleCnt="3"/>
      <dgm:spPr/>
    </dgm:pt>
    <dgm:pt modelId="{1A08521E-1D9B-490D-9CCA-284B4EE8BDFE}" type="pres">
      <dgm:prSet presAssocID="{8CDA0356-E69D-49B9-8639-527ED70387E0}" presName="sp" presStyleCnt="0"/>
      <dgm:spPr/>
    </dgm:pt>
    <dgm:pt modelId="{A9EFDA2C-7186-4AF8-BCF8-CEFF478784DA}" type="pres">
      <dgm:prSet presAssocID="{3AB48E50-55F0-45E2-BCA8-96E93061C2E6}" presName="arrowAndChildren" presStyleCnt="0"/>
      <dgm:spPr/>
    </dgm:pt>
    <dgm:pt modelId="{0792F4EF-FA4D-472D-B14B-82DB71ADD539}" type="pres">
      <dgm:prSet presAssocID="{3AB48E50-55F0-45E2-BCA8-96E93061C2E6}" presName="parentTextArrow" presStyleLbl="node1" presStyleIdx="2" presStyleCnt="3"/>
      <dgm:spPr/>
    </dgm:pt>
  </dgm:ptLst>
  <dgm:cxnLst>
    <dgm:cxn modelId="{4CC37E0D-9974-48A6-A8C5-693AA4B5B21A}" srcId="{8A34F152-5ECB-4BEC-896B-54E25653C347}" destId="{AC0C94EE-1EC6-4782-93B1-A79D918F87BD}" srcOrd="2" destOrd="0" parTransId="{2C822102-61B1-4175-8753-4B3EDA5F33EA}" sibTransId="{A30E35A9-5670-403F-A961-682CD9A73F93}"/>
    <dgm:cxn modelId="{06E96B22-7945-4974-9F07-D8D3FAF9D7EC}" type="presOf" srcId="{3AB48E50-55F0-45E2-BCA8-96E93061C2E6}" destId="{0792F4EF-FA4D-472D-B14B-82DB71ADD539}" srcOrd="0" destOrd="0" presId="urn:microsoft.com/office/officeart/2005/8/layout/process4"/>
    <dgm:cxn modelId="{63B9D82E-FE0B-4EFC-AA9D-BCC1C6D0B532}" type="presOf" srcId="{AC0C94EE-1EC6-4782-93B1-A79D918F87BD}" destId="{2D223DF4-6ABE-4B79-A626-BAD367ADE807}" srcOrd="0" destOrd="0" presId="urn:microsoft.com/office/officeart/2005/8/layout/process4"/>
    <dgm:cxn modelId="{9C1DB737-CEDE-4F1C-9752-84BD7E3F1A5F}" type="presOf" srcId="{8A34F152-5ECB-4BEC-896B-54E25653C347}" destId="{5A41A663-C6FA-4A3E-BB69-DA2AC20B9908}" srcOrd="0" destOrd="0" presId="urn:microsoft.com/office/officeart/2005/8/layout/process4"/>
    <dgm:cxn modelId="{346F735C-8CC6-4FAC-988D-C94BF7038E88}" srcId="{8A34F152-5ECB-4BEC-896B-54E25653C347}" destId="{17D4411A-A387-4996-B0BB-FFB8374B3668}" srcOrd="1" destOrd="0" parTransId="{6AE1DDD1-5FC5-4799-858D-2C657EBC2C13}" sibTransId="{49E4D2E3-43E4-4DE3-B4F3-6738D19C1B05}"/>
    <dgm:cxn modelId="{9D621968-C115-42CE-B2DC-9A3E5A2CB9AD}" type="presOf" srcId="{17D4411A-A387-4996-B0BB-FFB8374B3668}" destId="{A49A1348-6BC7-41BD-BCCE-91D0DE54CA63}" srcOrd="0" destOrd="0" presId="urn:microsoft.com/office/officeart/2005/8/layout/process4"/>
    <dgm:cxn modelId="{1C445C82-F42D-48DB-A336-8391E3DDDE4B}" srcId="{8A34F152-5ECB-4BEC-896B-54E25653C347}" destId="{3AB48E50-55F0-45E2-BCA8-96E93061C2E6}" srcOrd="0" destOrd="0" parTransId="{7555D833-8B76-40AA-AF10-C35745129032}" sibTransId="{8CDA0356-E69D-49B9-8639-527ED70387E0}"/>
    <dgm:cxn modelId="{802EE87B-7CFF-49FF-9590-3252C1657148}" type="presParOf" srcId="{5A41A663-C6FA-4A3E-BB69-DA2AC20B9908}" destId="{F40D6ED9-C72C-42CC-BEE4-0E16F2FFEE76}" srcOrd="0" destOrd="0" presId="urn:microsoft.com/office/officeart/2005/8/layout/process4"/>
    <dgm:cxn modelId="{B02E2747-EFEB-48D8-8704-35A3E66BF447}" type="presParOf" srcId="{F40D6ED9-C72C-42CC-BEE4-0E16F2FFEE76}" destId="{2D223DF4-6ABE-4B79-A626-BAD367ADE807}" srcOrd="0" destOrd="0" presId="urn:microsoft.com/office/officeart/2005/8/layout/process4"/>
    <dgm:cxn modelId="{21B7BBF5-EBFA-4550-AC24-A9D81538C1E6}" type="presParOf" srcId="{5A41A663-C6FA-4A3E-BB69-DA2AC20B9908}" destId="{6E818844-16D6-49E9-ACD3-17F296317429}" srcOrd="1" destOrd="0" presId="urn:microsoft.com/office/officeart/2005/8/layout/process4"/>
    <dgm:cxn modelId="{E43634E3-67A1-4AD5-81B0-170BA3F38EFF}" type="presParOf" srcId="{5A41A663-C6FA-4A3E-BB69-DA2AC20B9908}" destId="{34CE99A7-3676-4FC9-AEF3-9EE47521170F}" srcOrd="2" destOrd="0" presId="urn:microsoft.com/office/officeart/2005/8/layout/process4"/>
    <dgm:cxn modelId="{F32CBB7C-D0D9-4AA7-B29A-E2F8E46BDE5E}" type="presParOf" srcId="{34CE99A7-3676-4FC9-AEF3-9EE47521170F}" destId="{A49A1348-6BC7-41BD-BCCE-91D0DE54CA63}" srcOrd="0" destOrd="0" presId="urn:microsoft.com/office/officeart/2005/8/layout/process4"/>
    <dgm:cxn modelId="{C3CFD1E4-EB83-48AC-AB2B-2F302770E0DA}" type="presParOf" srcId="{5A41A663-C6FA-4A3E-BB69-DA2AC20B9908}" destId="{1A08521E-1D9B-490D-9CCA-284B4EE8BDFE}" srcOrd="3" destOrd="0" presId="urn:microsoft.com/office/officeart/2005/8/layout/process4"/>
    <dgm:cxn modelId="{009BE8DB-3802-4EFC-B9F5-E45C8A0E7E55}" type="presParOf" srcId="{5A41A663-C6FA-4A3E-BB69-DA2AC20B9908}" destId="{A9EFDA2C-7186-4AF8-BCF8-CEFF478784DA}" srcOrd="4" destOrd="0" presId="urn:microsoft.com/office/officeart/2005/8/layout/process4"/>
    <dgm:cxn modelId="{22E3DE2A-F4F7-4621-B0C1-8DA971D144D8}" type="presParOf" srcId="{A9EFDA2C-7186-4AF8-BCF8-CEFF478784DA}" destId="{0792F4EF-FA4D-472D-B14B-82DB71ADD539}"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A0FD4C-D40B-4158-9717-0AF4B9C2D8EE}" type="doc">
      <dgm:prSet loTypeId="urn:microsoft.com/office/officeart/2016/7/layout/RepeatingBendingProcessNew" loCatId="process" qsTypeId="urn:microsoft.com/office/officeart/2005/8/quickstyle/simple2" qsCatId="simple" csTypeId="urn:microsoft.com/office/officeart/2005/8/colors/accent2_2" csCatId="accent2" phldr="1"/>
      <dgm:spPr/>
      <dgm:t>
        <a:bodyPr/>
        <a:lstStyle/>
        <a:p>
          <a:endParaRPr lang="en-US"/>
        </a:p>
      </dgm:t>
    </dgm:pt>
    <dgm:pt modelId="{0FBC84EB-C642-42BB-961D-507B49532BC7}">
      <dgm:prSet/>
      <dgm:spPr/>
      <dgm:t>
        <a:bodyPr/>
        <a:lstStyle/>
        <a:p>
          <a:r>
            <a:rPr lang="en-US" b="1">
              <a:latin typeface="Calibri" panose="020F0502020204030204" pitchFamily="34" charset="0"/>
              <a:cs typeface="Calibri" panose="020F0502020204030204" pitchFamily="34" charset="0"/>
            </a:rPr>
            <a:t>From The Fleet To The Navy Reserve Center</a:t>
          </a:r>
        </a:p>
      </dgm:t>
    </dgm:pt>
    <dgm:pt modelId="{391CAE41-B6BC-4EC9-8B3F-CD8B6ECC15F9}" type="parTrans" cxnId="{F938EED6-938D-4286-A39D-5CA6D3D6B47B}">
      <dgm:prSet/>
      <dgm:spPr/>
      <dgm:t>
        <a:bodyPr/>
        <a:lstStyle/>
        <a:p>
          <a:endParaRPr lang="en-US"/>
        </a:p>
      </dgm:t>
    </dgm:pt>
    <dgm:pt modelId="{3B2F084A-CF19-4CE5-BF16-77EE4C7CED97}" type="sibTrans" cxnId="{F938EED6-938D-4286-A39D-5CA6D3D6B47B}">
      <dgm:prSet/>
      <dgm:spPr/>
      <dgm:t>
        <a:bodyPr/>
        <a:lstStyle/>
        <a:p>
          <a:endParaRPr lang="en-US" b="1">
            <a:latin typeface="Calibri" panose="020F0502020204030204" pitchFamily="34" charset="0"/>
            <a:cs typeface="Calibri" panose="020F0502020204030204" pitchFamily="34" charset="0"/>
          </a:endParaRPr>
        </a:p>
      </dgm:t>
    </dgm:pt>
    <dgm:pt modelId="{09367AB7-9E27-4BA1-B1A5-42DBA3B9C37E}">
      <dgm:prSet/>
      <dgm:spPr/>
      <dgm:t>
        <a:bodyPr/>
        <a:lstStyle/>
        <a:p>
          <a:r>
            <a:rPr lang="en-US" b="1">
              <a:latin typeface="Calibri" panose="020F0502020204030204" pitchFamily="34" charset="0"/>
              <a:cs typeface="Calibri" panose="020F0502020204030204" pitchFamily="34" charset="0"/>
            </a:rPr>
            <a:t>The RPAC facilitates the transition of Active Duty/ Training and Administering the Reserves (TAR) enlisted service members to the Selected Reserves through:</a:t>
          </a:r>
        </a:p>
      </dgm:t>
    </dgm:pt>
    <dgm:pt modelId="{57F48167-737F-4A5D-AB6C-565827934358}" type="parTrans" cxnId="{69BBCAF6-ADF9-424E-81F9-DB20C056BDF3}">
      <dgm:prSet/>
      <dgm:spPr/>
      <dgm:t>
        <a:bodyPr/>
        <a:lstStyle/>
        <a:p>
          <a:endParaRPr lang="en-US"/>
        </a:p>
      </dgm:t>
    </dgm:pt>
    <dgm:pt modelId="{836279A0-8E2B-47CD-8002-9214F619A585}" type="sibTrans" cxnId="{69BBCAF6-ADF9-424E-81F9-DB20C056BDF3}">
      <dgm:prSet/>
      <dgm:spPr/>
      <dgm:t>
        <a:bodyPr/>
        <a:lstStyle/>
        <a:p>
          <a:endParaRPr lang="en-US" b="1">
            <a:latin typeface="Calibri" panose="020F0502020204030204" pitchFamily="34" charset="0"/>
            <a:cs typeface="Calibri" panose="020F0502020204030204" pitchFamily="34" charset="0"/>
          </a:endParaRPr>
        </a:p>
      </dgm:t>
    </dgm:pt>
    <dgm:pt modelId="{36A950CA-F392-45F6-9821-6356D7EA9004}">
      <dgm:prSet/>
      <dgm:spPr/>
      <dgm:t>
        <a:bodyPr/>
        <a:lstStyle/>
        <a:p>
          <a:r>
            <a:rPr lang="en-US" b="1">
              <a:latin typeface="Calibri" panose="020F0502020204030204" pitchFamily="34" charset="0"/>
              <a:cs typeface="Calibri" panose="020F0502020204030204" pitchFamily="34" charset="0"/>
            </a:rPr>
            <a:t>Transition</a:t>
          </a:r>
          <a:r>
            <a:rPr lang="en-US" b="1" baseline="0">
              <a:latin typeface="Calibri" panose="020F0502020204030204" pitchFamily="34" charset="0"/>
              <a:cs typeface="Calibri" panose="020F0502020204030204" pitchFamily="34" charset="0"/>
            </a:rPr>
            <a:t> requests that are completed by the Sailor and CCC</a:t>
          </a:r>
          <a:endParaRPr lang="en-US" b="1">
            <a:latin typeface="Calibri" panose="020F0502020204030204" pitchFamily="34" charset="0"/>
            <a:cs typeface="Calibri" panose="020F0502020204030204" pitchFamily="34" charset="0"/>
          </a:endParaRPr>
        </a:p>
      </dgm:t>
    </dgm:pt>
    <dgm:pt modelId="{FA45A1E4-0DF2-41B6-B99A-BD96F8210617}" type="parTrans" cxnId="{AE566B79-ABEF-4CA4-87EA-B3A805269D45}">
      <dgm:prSet/>
      <dgm:spPr/>
      <dgm:t>
        <a:bodyPr/>
        <a:lstStyle/>
        <a:p>
          <a:endParaRPr lang="en-US"/>
        </a:p>
      </dgm:t>
    </dgm:pt>
    <dgm:pt modelId="{5CBDFC1B-FC07-478E-B45A-E14C1C891278}" type="sibTrans" cxnId="{AE566B79-ABEF-4CA4-87EA-B3A805269D45}">
      <dgm:prSet/>
      <dgm:spPr/>
      <dgm:t>
        <a:bodyPr/>
        <a:lstStyle/>
        <a:p>
          <a:endParaRPr lang="en-US" b="1">
            <a:latin typeface="Calibri" panose="020F0502020204030204" pitchFamily="34" charset="0"/>
            <a:cs typeface="Calibri" panose="020F0502020204030204" pitchFamily="34" charset="0"/>
          </a:endParaRPr>
        </a:p>
      </dgm:t>
    </dgm:pt>
    <dgm:pt modelId="{702485CB-CFFF-42D1-8CE0-A25B9775C660}">
      <dgm:prSet/>
      <dgm:spPr/>
      <dgm:t>
        <a:bodyPr/>
        <a:lstStyle/>
        <a:p>
          <a:r>
            <a:rPr lang="en-US" b="1">
              <a:latin typeface="Calibri" panose="020F0502020204030204" pitchFamily="34" charset="0"/>
              <a:cs typeface="Calibri" panose="020F0502020204030204" pitchFamily="34" charset="0"/>
            </a:rPr>
            <a:t>The RPAC is a conduit between the Sailor and the Reserve Center to make the transition as smooth as possible.</a:t>
          </a:r>
        </a:p>
      </dgm:t>
    </dgm:pt>
    <dgm:pt modelId="{629B62BB-7C21-47B9-9F11-4059A409D4B0}" type="parTrans" cxnId="{E5A85C5C-D8BA-4FC4-8ADA-00CD213F77BF}">
      <dgm:prSet/>
      <dgm:spPr/>
      <dgm:t>
        <a:bodyPr/>
        <a:lstStyle/>
        <a:p>
          <a:endParaRPr lang="en-US"/>
        </a:p>
      </dgm:t>
    </dgm:pt>
    <dgm:pt modelId="{0F07CBB0-994B-4B0F-9CC5-A699A0E435AD}" type="sibTrans" cxnId="{E5A85C5C-D8BA-4FC4-8ADA-00CD213F77BF}">
      <dgm:prSet/>
      <dgm:spPr/>
      <dgm:t>
        <a:bodyPr/>
        <a:lstStyle/>
        <a:p>
          <a:endParaRPr lang="en-US"/>
        </a:p>
      </dgm:t>
    </dgm:pt>
    <dgm:pt modelId="{063829AC-E6DD-4685-98A0-88E44157A04D}">
      <dgm:prSet/>
      <dgm:spPr/>
      <dgm:t>
        <a:bodyPr/>
        <a:lstStyle/>
        <a:p>
          <a:r>
            <a:rPr lang="en-US" b="1">
              <a:latin typeface="Calibri" panose="020F0502020204030204" pitchFamily="34" charset="0"/>
              <a:cs typeface="Calibri" panose="020F0502020204030204" pitchFamily="34" charset="0"/>
            </a:rPr>
            <a:t>Career Waypoints (C-WAY) or</a:t>
          </a:r>
        </a:p>
        <a:p>
          <a:r>
            <a:rPr lang="en-US" b="1">
              <a:latin typeface="Calibri" panose="020F0502020204030204" pitchFamily="34" charset="0"/>
              <a:cs typeface="Calibri" panose="020F0502020204030204" pitchFamily="34" charset="0"/>
            </a:rPr>
            <a:t>NAVPERS 1306/7</a:t>
          </a:r>
        </a:p>
      </dgm:t>
    </dgm:pt>
    <dgm:pt modelId="{8346C57B-B7F2-4EA5-99D9-7953741BD329}" type="sibTrans" cxnId="{B75E986F-BE2A-4F0E-91AD-291943BC06B6}">
      <dgm:prSet/>
      <dgm:spPr/>
      <dgm:t>
        <a:bodyPr/>
        <a:lstStyle/>
        <a:p>
          <a:endParaRPr lang="en-US" b="1">
            <a:latin typeface="Calibri" panose="020F0502020204030204" pitchFamily="34" charset="0"/>
            <a:cs typeface="Calibri" panose="020F0502020204030204" pitchFamily="34" charset="0"/>
          </a:endParaRPr>
        </a:p>
      </dgm:t>
    </dgm:pt>
    <dgm:pt modelId="{2CB6F8D5-014E-4AA6-B318-A9E1DBA3BB14}" type="parTrans" cxnId="{B75E986F-BE2A-4F0E-91AD-291943BC06B6}">
      <dgm:prSet/>
      <dgm:spPr/>
      <dgm:t>
        <a:bodyPr/>
        <a:lstStyle/>
        <a:p>
          <a:endParaRPr lang="en-US"/>
        </a:p>
      </dgm:t>
    </dgm:pt>
    <dgm:pt modelId="{64E775EF-10A6-47DE-A0F3-1160586F6586}" type="pres">
      <dgm:prSet presAssocID="{DFA0FD4C-D40B-4158-9717-0AF4B9C2D8EE}" presName="Name0" presStyleCnt="0">
        <dgm:presLayoutVars>
          <dgm:dir/>
          <dgm:resizeHandles val="exact"/>
        </dgm:presLayoutVars>
      </dgm:prSet>
      <dgm:spPr/>
    </dgm:pt>
    <dgm:pt modelId="{FD8EB69E-CB24-407B-8A0B-2CB1D0F0E7F7}" type="pres">
      <dgm:prSet presAssocID="{0FBC84EB-C642-42BB-961D-507B49532BC7}" presName="node" presStyleLbl="node1" presStyleIdx="0" presStyleCnt="5">
        <dgm:presLayoutVars>
          <dgm:bulletEnabled val="1"/>
        </dgm:presLayoutVars>
      </dgm:prSet>
      <dgm:spPr/>
    </dgm:pt>
    <dgm:pt modelId="{ED2FB772-F6D7-4C9F-A3AB-7CB8B4DCD507}" type="pres">
      <dgm:prSet presAssocID="{3B2F084A-CF19-4CE5-BF16-77EE4C7CED97}" presName="sibTrans" presStyleLbl="sibTrans1D1" presStyleIdx="0" presStyleCnt="4"/>
      <dgm:spPr/>
    </dgm:pt>
    <dgm:pt modelId="{9ED6E17D-CC93-424B-B2B3-8247E350F8C0}" type="pres">
      <dgm:prSet presAssocID="{3B2F084A-CF19-4CE5-BF16-77EE4C7CED97}" presName="connectorText" presStyleLbl="sibTrans1D1" presStyleIdx="0" presStyleCnt="4"/>
      <dgm:spPr/>
    </dgm:pt>
    <dgm:pt modelId="{CB6A04CE-031F-4B25-8ED0-7C2FCB9058D1}" type="pres">
      <dgm:prSet presAssocID="{09367AB7-9E27-4BA1-B1A5-42DBA3B9C37E}" presName="node" presStyleLbl="node1" presStyleIdx="1" presStyleCnt="5" custScaleX="100444" custScaleY="99557">
        <dgm:presLayoutVars>
          <dgm:bulletEnabled val="1"/>
        </dgm:presLayoutVars>
      </dgm:prSet>
      <dgm:spPr/>
    </dgm:pt>
    <dgm:pt modelId="{88AC93C7-0515-4634-8321-89B50E7AE36A}" type="pres">
      <dgm:prSet presAssocID="{836279A0-8E2B-47CD-8002-9214F619A585}" presName="sibTrans" presStyleLbl="sibTrans1D1" presStyleIdx="1" presStyleCnt="4"/>
      <dgm:spPr/>
    </dgm:pt>
    <dgm:pt modelId="{98701D31-D493-4F9A-83F7-1C838660549B}" type="pres">
      <dgm:prSet presAssocID="{836279A0-8E2B-47CD-8002-9214F619A585}" presName="connectorText" presStyleLbl="sibTrans1D1" presStyleIdx="1" presStyleCnt="4"/>
      <dgm:spPr/>
    </dgm:pt>
    <dgm:pt modelId="{F75ECD80-6373-4704-92BF-1E918CD29235}" type="pres">
      <dgm:prSet presAssocID="{36A950CA-F392-45F6-9821-6356D7EA9004}" presName="node" presStyleLbl="node1" presStyleIdx="2" presStyleCnt="5">
        <dgm:presLayoutVars>
          <dgm:bulletEnabled val="1"/>
        </dgm:presLayoutVars>
      </dgm:prSet>
      <dgm:spPr/>
    </dgm:pt>
    <dgm:pt modelId="{C56FCF29-D6FE-40E7-A095-0F480F60545F}" type="pres">
      <dgm:prSet presAssocID="{5CBDFC1B-FC07-478E-B45A-E14C1C891278}" presName="sibTrans" presStyleLbl="sibTrans1D1" presStyleIdx="2" presStyleCnt="4"/>
      <dgm:spPr/>
    </dgm:pt>
    <dgm:pt modelId="{4E6F344A-5A60-43DA-BA9B-169493402AFF}" type="pres">
      <dgm:prSet presAssocID="{5CBDFC1B-FC07-478E-B45A-E14C1C891278}" presName="connectorText" presStyleLbl="sibTrans1D1" presStyleIdx="2" presStyleCnt="4"/>
      <dgm:spPr/>
    </dgm:pt>
    <dgm:pt modelId="{4536D4AB-C804-4427-972B-6F0B7723D191}" type="pres">
      <dgm:prSet presAssocID="{063829AC-E6DD-4685-98A0-88E44157A04D}" presName="node" presStyleLbl="node1" presStyleIdx="3" presStyleCnt="5">
        <dgm:presLayoutVars>
          <dgm:bulletEnabled val="1"/>
        </dgm:presLayoutVars>
      </dgm:prSet>
      <dgm:spPr/>
    </dgm:pt>
    <dgm:pt modelId="{B2C50F92-5B8A-442E-9303-4C5A91930E74}" type="pres">
      <dgm:prSet presAssocID="{8346C57B-B7F2-4EA5-99D9-7953741BD329}" presName="sibTrans" presStyleLbl="sibTrans1D1" presStyleIdx="3" presStyleCnt="4"/>
      <dgm:spPr/>
    </dgm:pt>
    <dgm:pt modelId="{2FFE4CB9-B09F-407A-8073-DD259235D87B}" type="pres">
      <dgm:prSet presAssocID="{8346C57B-B7F2-4EA5-99D9-7953741BD329}" presName="connectorText" presStyleLbl="sibTrans1D1" presStyleIdx="3" presStyleCnt="4"/>
      <dgm:spPr/>
    </dgm:pt>
    <dgm:pt modelId="{F796BD6C-CB82-43E7-8D1B-548D433383A6}" type="pres">
      <dgm:prSet presAssocID="{702485CB-CFFF-42D1-8CE0-A25B9775C660}" presName="node" presStyleLbl="node1" presStyleIdx="4" presStyleCnt="5">
        <dgm:presLayoutVars>
          <dgm:bulletEnabled val="1"/>
        </dgm:presLayoutVars>
      </dgm:prSet>
      <dgm:spPr/>
    </dgm:pt>
  </dgm:ptLst>
  <dgm:cxnLst>
    <dgm:cxn modelId="{DC79F514-9C96-42FA-8F9D-38B226E3A8FB}" type="presOf" srcId="{DFA0FD4C-D40B-4158-9717-0AF4B9C2D8EE}" destId="{64E775EF-10A6-47DE-A0F3-1160586F6586}" srcOrd="0" destOrd="0" presId="urn:microsoft.com/office/officeart/2016/7/layout/RepeatingBendingProcessNew"/>
    <dgm:cxn modelId="{38E1CA15-CBDE-40F1-8662-A090C8DD4057}" type="presOf" srcId="{5CBDFC1B-FC07-478E-B45A-E14C1C891278}" destId="{C56FCF29-D6FE-40E7-A095-0F480F60545F}" srcOrd="0" destOrd="0" presId="urn:microsoft.com/office/officeart/2016/7/layout/RepeatingBendingProcessNew"/>
    <dgm:cxn modelId="{5EEBD52C-7632-441D-9CEF-F96593DCC7D2}" type="presOf" srcId="{3B2F084A-CF19-4CE5-BF16-77EE4C7CED97}" destId="{ED2FB772-F6D7-4C9F-A3AB-7CB8B4DCD507}" srcOrd="0" destOrd="0" presId="urn:microsoft.com/office/officeart/2016/7/layout/RepeatingBendingProcessNew"/>
    <dgm:cxn modelId="{E5A85C5C-D8BA-4FC4-8ADA-00CD213F77BF}" srcId="{DFA0FD4C-D40B-4158-9717-0AF4B9C2D8EE}" destId="{702485CB-CFFF-42D1-8CE0-A25B9775C660}" srcOrd="4" destOrd="0" parTransId="{629B62BB-7C21-47B9-9F11-4059A409D4B0}" sibTransId="{0F07CBB0-994B-4B0F-9CC5-A699A0E435AD}"/>
    <dgm:cxn modelId="{64ECDA41-962A-4FA2-B631-24AD6653B569}" type="presOf" srcId="{063829AC-E6DD-4685-98A0-88E44157A04D}" destId="{4536D4AB-C804-4427-972B-6F0B7723D191}" srcOrd="0" destOrd="0" presId="urn:microsoft.com/office/officeart/2016/7/layout/RepeatingBendingProcessNew"/>
    <dgm:cxn modelId="{79233963-A118-4180-A4C3-E8781EA05E24}" type="presOf" srcId="{8346C57B-B7F2-4EA5-99D9-7953741BD329}" destId="{2FFE4CB9-B09F-407A-8073-DD259235D87B}" srcOrd="1" destOrd="0" presId="urn:microsoft.com/office/officeart/2016/7/layout/RepeatingBendingProcessNew"/>
    <dgm:cxn modelId="{FA5EC56D-670B-4000-AD19-192C2DB89A46}" type="presOf" srcId="{8346C57B-B7F2-4EA5-99D9-7953741BD329}" destId="{B2C50F92-5B8A-442E-9303-4C5A91930E74}" srcOrd="0" destOrd="0" presId="urn:microsoft.com/office/officeart/2016/7/layout/RepeatingBendingProcessNew"/>
    <dgm:cxn modelId="{95D1E94D-94B8-4262-8529-FE342C7A85D3}" type="presOf" srcId="{836279A0-8E2B-47CD-8002-9214F619A585}" destId="{88AC93C7-0515-4634-8321-89B50E7AE36A}" srcOrd="0" destOrd="0" presId="urn:microsoft.com/office/officeart/2016/7/layout/RepeatingBendingProcessNew"/>
    <dgm:cxn modelId="{B75E986F-BE2A-4F0E-91AD-291943BC06B6}" srcId="{DFA0FD4C-D40B-4158-9717-0AF4B9C2D8EE}" destId="{063829AC-E6DD-4685-98A0-88E44157A04D}" srcOrd="3" destOrd="0" parTransId="{2CB6F8D5-014E-4AA6-B318-A9E1DBA3BB14}" sibTransId="{8346C57B-B7F2-4EA5-99D9-7953741BD329}"/>
    <dgm:cxn modelId="{AC051972-9CBA-4323-9225-190ABB547593}" type="presOf" srcId="{702485CB-CFFF-42D1-8CE0-A25B9775C660}" destId="{F796BD6C-CB82-43E7-8D1B-548D433383A6}" srcOrd="0" destOrd="0" presId="urn:microsoft.com/office/officeart/2016/7/layout/RepeatingBendingProcessNew"/>
    <dgm:cxn modelId="{AE566B79-ABEF-4CA4-87EA-B3A805269D45}" srcId="{DFA0FD4C-D40B-4158-9717-0AF4B9C2D8EE}" destId="{36A950CA-F392-45F6-9821-6356D7EA9004}" srcOrd="2" destOrd="0" parTransId="{FA45A1E4-0DF2-41B6-B99A-BD96F8210617}" sibTransId="{5CBDFC1B-FC07-478E-B45A-E14C1C891278}"/>
    <dgm:cxn modelId="{4E27A87F-0E76-4A11-9700-E8A108A49AD5}" type="presOf" srcId="{5CBDFC1B-FC07-478E-B45A-E14C1C891278}" destId="{4E6F344A-5A60-43DA-BA9B-169493402AFF}" srcOrd="1" destOrd="0" presId="urn:microsoft.com/office/officeart/2016/7/layout/RepeatingBendingProcessNew"/>
    <dgm:cxn modelId="{CEDBD68D-FFCD-484F-A013-351DCC38762C}" type="presOf" srcId="{36A950CA-F392-45F6-9821-6356D7EA9004}" destId="{F75ECD80-6373-4704-92BF-1E918CD29235}" srcOrd="0" destOrd="0" presId="urn:microsoft.com/office/officeart/2016/7/layout/RepeatingBendingProcessNew"/>
    <dgm:cxn modelId="{2FA284AB-182F-46B4-8E79-5B6ADDD31F0C}" type="presOf" srcId="{09367AB7-9E27-4BA1-B1A5-42DBA3B9C37E}" destId="{CB6A04CE-031F-4B25-8ED0-7C2FCB9058D1}" srcOrd="0" destOrd="0" presId="urn:microsoft.com/office/officeart/2016/7/layout/RepeatingBendingProcessNew"/>
    <dgm:cxn modelId="{A009EEBF-BF6A-422B-953A-512AC207AC16}" type="presOf" srcId="{3B2F084A-CF19-4CE5-BF16-77EE4C7CED97}" destId="{9ED6E17D-CC93-424B-B2B3-8247E350F8C0}" srcOrd="1" destOrd="0" presId="urn:microsoft.com/office/officeart/2016/7/layout/RepeatingBendingProcessNew"/>
    <dgm:cxn modelId="{3A78DCD5-9B87-4B6F-85AB-74C9D3EA83BD}" type="presOf" srcId="{836279A0-8E2B-47CD-8002-9214F619A585}" destId="{98701D31-D493-4F9A-83F7-1C838660549B}" srcOrd="1" destOrd="0" presId="urn:microsoft.com/office/officeart/2016/7/layout/RepeatingBendingProcessNew"/>
    <dgm:cxn modelId="{F938EED6-938D-4286-A39D-5CA6D3D6B47B}" srcId="{DFA0FD4C-D40B-4158-9717-0AF4B9C2D8EE}" destId="{0FBC84EB-C642-42BB-961D-507B49532BC7}" srcOrd="0" destOrd="0" parTransId="{391CAE41-B6BC-4EC9-8B3F-CD8B6ECC15F9}" sibTransId="{3B2F084A-CF19-4CE5-BF16-77EE4C7CED97}"/>
    <dgm:cxn modelId="{69BBCAF6-ADF9-424E-81F9-DB20C056BDF3}" srcId="{DFA0FD4C-D40B-4158-9717-0AF4B9C2D8EE}" destId="{09367AB7-9E27-4BA1-B1A5-42DBA3B9C37E}" srcOrd="1" destOrd="0" parTransId="{57F48167-737F-4A5D-AB6C-565827934358}" sibTransId="{836279A0-8E2B-47CD-8002-9214F619A585}"/>
    <dgm:cxn modelId="{10B06EFC-D506-4C36-AA31-48E9245CAA38}" type="presOf" srcId="{0FBC84EB-C642-42BB-961D-507B49532BC7}" destId="{FD8EB69E-CB24-407B-8A0B-2CB1D0F0E7F7}" srcOrd="0" destOrd="0" presId="urn:microsoft.com/office/officeart/2016/7/layout/RepeatingBendingProcessNew"/>
    <dgm:cxn modelId="{D225221B-2972-4E53-BB64-7510CD69C8C7}" type="presParOf" srcId="{64E775EF-10A6-47DE-A0F3-1160586F6586}" destId="{FD8EB69E-CB24-407B-8A0B-2CB1D0F0E7F7}" srcOrd="0" destOrd="0" presId="urn:microsoft.com/office/officeart/2016/7/layout/RepeatingBendingProcessNew"/>
    <dgm:cxn modelId="{40E79F27-FB3D-4FF7-A662-AF738C4F5C62}" type="presParOf" srcId="{64E775EF-10A6-47DE-A0F3-1160586F6586}" destId="{ED2FB772-F6D7-4C9F-A3AB-7CB8B4DCD507}" srcOrd="1" destOrd="0" presId="urn:microsoft.com/office/officeart/2016/7/layout/RepeatingBendingProcessNew"/>
    <dgm:cxn modelId="{9592F588-E525-4F37-AB65-D4F460F9B848}" type="presParOf" srcId="{ED2FB772-F6D7-4C9F-A3AB-7CB8B4DCD507}" destId="{9ED6E17D-CC93-424B-B2B3-8247E350F8C0}" srcOrd="0" destOrd="0" presId="urn:microsoft.com/office/officeart/2016/7/layout/RepeatingBendingProcessNew"/>
    <dgm:cxn modelId="{DE51606B-6859-4E0E-91BD-D75F81AABE50}" type="presParOf" srcId="{64E775EF-10A6-47DE-A0F3-1160586F6586}" destId="{CB6A04CE-031F-4B25-8ED0-7C2FCB9058D1}" srcOrd="2" destOrd="0" presId="urn:microsoft.com/office/officeart/2016/7/layout/RepeatingBendingProcessNew"/>
    <dgm:cxn modelId="{48FFB538-A764-490C-858D-507E076E35DA}" type="presParOf" srcId="{64E775EF-10A6-47DE-A0F3-1160586F6586}" destId="{88AC93C7-0515-4634-8321-89B50E7AE36A}" srcOrd="3" destOrd="0" presId="urn:microsoft.com/office/officeart/2016/7/layout/RepeatingBendingProcessNew"/>
    <dgm:cxn modelId="{0097A1FE-F1EA-4373-B525-FD0FD739277A}" type="presParOf" srcId="{88AC93C7-0515-4634-8321-89B50E7AE36A}" destId="{98701D31-D493-4F9A-83F7-1C838660549B}" srcOrd="0" destOrd="0" presId="urn:microsoft.com/office/officeart/2016/7/layout/RepeatingBendingProcessNew"/>
    <dgm:cxn modelId="{B8B72E53-A8BF-4EED-9445-157C05469624}" type="presParOf" srcId="{64E775EF-10A6-47DE-A0F3-1160586F6586}" destId="{F75ECD80-6373-4704-92BF-1E918CD29235}" srcOrd="4" destOrd="0" presId="urn:microsoft.com/office/officeart/2016/7/layout/RepeatingBendingProcessNew"/>
    <dgm:cxn modelId="{61256D1D-BBCE-4E48-BBE9-3B9A5BD81086}" type="presParOf" srcId="{64E775EF-10A6-47DE-A0F3-1160586F6586}" destId="{C56FCF29-D6FE-40E7-A095-0F480F60545F}" srcOrd="5" destOrd="0" presId="urn:microsoft.com/office/officeart/2016/7/layout/RepeatingBendingProcessNew"/>
    <dgm:cxn modelId="{55D13AD2-A52E-4E3D-B349-15332B2E6CCB}" type="presParOf" srcId="{C56FCF29-D6FE-40E7-A095-0F480F60545F}" destId="{4E6F344A-5A60-43DA-BA9B-169493402AFF}" srcOrd="0" destOrd="0" presId="urn:microsoft.com/office/officeart/2016/7/layout/RepeatingBendingProcessNew"/>
    <dgm:cxn modelId="{7FAF5663-CC18-4645-8FC3-BA0A36E617F1}" type="presParOf" srcId="{64E775EF-10A6-47DE-A0F3-1160586F6586}" destId="{4536D4AB-C804-4427-972B-6F0B7723D191}" srcOrd="6" destOrd="0" presId="urn:microsoft.com/office/officeart/2016/7/layout/RepeatingBendingProcessNew"/>
    <dgm:cxn modelId="{95295F8D-DD5C-4CCC-AF13-E79C8B703A64}" type="presParOf" srcId="{64E775EF-10A6-47DE-A0F3-1160586F6586}" destId="{B2C50F92-5B8A-442E-9303-4C5A91930E74}" srcOrd="7" destOrd="0" presId="urn:microsoft.com/office/officeart/2016/7/layout/RepeatingBendingProcessNew"/>
    <dgm:cxn modelId="{EA3679BC-70D1-4DCB-A0A1-2056AC62EAF2}" type="presParOf" srcId="{B2C50F92-5B8A-442E-9303-4C5A91930E74}" destId="{2FFE4CB9-B09F-407A-8073-DD259235D87B}" srcOrd="0" destOrd="0" presId="urn:microsoft.com/office/officeart/2016/7/layout/RepeatingBendingProcessNew"/>
    <dgm:cxn modelId="{0B07C659-E041-4A79-913B-DA60CE06E5C6}" type="presParOf" srcId="{64E775EF-10A6-47DE-A0F3-1160586F6586}" destId="{F796BD6C-CB82-43E7-8D1B-548D433383A6}" srcOrd="8"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5DAEA4-E136-4875-A027-F16644E52F0D}" type="doc">
      <dgm:prSet loTypeId="urn:microsoft.com/office/officeart/2005/8/layout/hierarchy2" loCatId="hierarchy" qsTypeId="urn:microsoft.com/office/officeart/2005/8/quickstyle/simple5" qsCatId="simple" csTypeId="urn:microsoft.com/office/officeart/2005/8/colors/accent3_2" csCatId="accent3" phldr="1"/>
      <dgm:spPr/>
      <dgm:t>
        <a:bodyPr/>
        <a:lstStyle/>
        <a:p>
          <a:endParaRPr lang="en-US"/>
        </a:p>
      </dgm:t>
    </dgm:pt>
    <dgm:pt modelId="{09E76C18-B155-48F3-B0CB-91807791F6DC}">
      <dgm:prSet/>
      <dgm:spPr/>
      <dgm:t>
        <a:bodyPr/>
        <a:lstStyle/>
        <a:p>
          <a:r>
            <a:rPr lang="en-US" b="1">
              <a:solidFill>
                <a:schemeClr val="bg1"/>
              </a:solidFill>
              <a:latin typeface="Calibri" panose="020F0502020204030204" pitchFamily="34" charset="0"/>
              <a:cs typeface="Calibri" panose="020F0502020204030204" pitchFamily="34" charset="0"/>
            </a:rPr>
            <a:t>The TA will work directly with CCC’S &amp; SAILORS:</a:t>
          </a:r>
        </a:p>
      </dgm:t>
    </dgm:pt>
    <dgm:pt modelId="{B05596A9-FF82-491D-8C70-70B9BD4FDECB}" type="parTrans" cxnId="{35626141-6E16-471F-9334-8F9AED30025E}">
      <dgm:prSet/>
      <dgm:spPr/>
      <dgm:t>
        <a:bodyPr/>
        <a:lstStyle/>
        <a:p>
          <a:endParaRPr lang="en-US"/>
        </a:p>
      </dgm:t>
    </dgm:pt>
    <dgm:pt modelId="{F97D4E82-5B6C-459E-9BEC-6F05441FC051}" type="sibTrans" cxnId="{35626141-6E16-471F-9334-8F9AED30025E}">
      <dgm:prSet/>
      <dgm:spPr/>
      <dgm:t>
        <a:bodyPr/>
        <a:lstStyle/>
        <a:p>
          <a:endParaRPr lang="en-US"/>
        </a:p>
      </dgm:t>
    </dgm:pt>
    <dgm:pt modelId="{419F9297-A11B-4C2E-BAED-3C0AB5CDA2D4}">
      <dgm:prSet/>
      <dgm:spPr/>
      <dgm:t>
        <a:bodyPr/>
        <a:lstStyle/>
        <a:p>
          <a:r>
            <a:rPr lang="en-US" b="1">
              <a:solidFill>
                <a:schemeClr val="bg1"/>
              </a:solidFill>
              <a:latin typeface="Calibri" panose="020F0502020204030204" pitchFamily="34" charset="0"/>
              <a:cs typeface="Calibri" panose="020F0502020204030204" pitchFamily="34" charset="0"/>
            </a:rPr>
            <a:t>They will help prepare and expedite documents</a:t>
          </a:r>
        </a:p>
      </dgm:t>
    </dgm:pt>
    <dgm:pt modelId="{4DD4AB39-B8DC-4FB2-8CC6-588F3D2E079C}" type="parTrans" cxnId="{99C9EB48-FE9D-421C-B684-96C5CB215524}">
      <dgm:prSet/>
      <dgm:spPr/>
      <dgm:t>
        <a:bodyPr/>
        <a:lstStyle/>
        <a:p>
          <a:endParaRPr lang="en-US"/>
        </a:p>
      </dgm:t>
    </dgm:pt>
    <dgm:pt modelId="{76128C47-B061-4B66-8F13-C3B186FE54C7}" type="sibTrans" cxnId="{99C9EB48-FE9D-421C-B684-96C5CB215524}">
      <dgm:prSet/>
      <dgm:spPr/>
      <dgm:t>
        <a:bodyPr/>
        <a:lstStyle/>
        <a:p>
          <a:endParaRPr lang="en-US"/>
        </a:p>
      </dgm:t>
    </dgm:pt>
    <dgm:pt modelId="{79CF826F-4BED-4FC8-B38E-AEBE12B76D0C}">
      <dgm:prSet/>
      <dgm:spPr/>
      <dgm:t>
        <a:bodyPr/>
        <a:lstStyle/>
        <a:p>
          <a:r>
            <a:rPr lang="en-US" b="1">
              <a:solidFill>
                <a:schemeClr val="bg1"/>
              </a:solidFill>
              <a:latin typeface="Calibri" panose="020F0502020204030204" pitchFamily="34" charset="0"/>
              <a:cs typeface="Calibri" panose="020F0502020204030204" pitchFamily="34" charset="0"/>
            </a:rPr>
            <a:t>The TA will be the POC regarding Navy Reserve programs, policies, and transition:</a:t>
          </a:r>
        </a:p>
      </dgm:t>
    </dgm:pt>
    <dgm:pt modelId="{87001ADC-26F5-4E84-92BD-F0770D5E1305}" type="parTrans" cxnId="{14B58128-C73E-4EB6-B1BF-E8BE5D554554}">
      <dgm:prSet/>
      <dgm:spPr/>
      <dgm:t>
        <a:bodyPr/>
        <a:lstStyle/>
        <a:p>
          <a:endParaRPr lang="en-US"/>
        </a:p>
      </dgm:t>
    </dgm:pt>
    <dgm:pt modelId="{D447E142-E9CC-405A-8B10-1ABC265A781F}" type="sibTrans" cxnId="{14B58128-C73E-4EB6-B1BF-E8BE5D554554}">
      <dgm:prSet/>
      <dgm:spPr/>
      <dgm:t>
        <a:bodyPr/>
        <a:lstStyle/>
        <a:p>
          <a:endParaRPr lang="en-US"/>
        </a:p>
      </dgm:t>
    </dgm:pt>
    <dgm:pt modelId="{CF5E3CB1-01BE-4DFD-B55C-E3CDF079BFFC}">
      <dgm:prSet/>
      <dgm:spPr/>
      <dgm:t>
        <a:bodyPr/>
        <a:lstStyle/>
        <a:p>
          <a:r>
            <a:rPr lang="en-US" b="1">
              <a:solidFill>
                <a:schemeClr val="bg1"/>
              </a:solidFill>
              <a:latin typeface="Calibri" panose="020F0502020204030204" pitchFamily="34" charset="0"/>
              <a:cs typeface="Calibri" panose="020F0502020204030204" pitchFamily="34" charset="0"/>
            </a:rPr>
            <a:t>Bonus Eligibility</a:t>
          </a:r>
        </a:p>
      </dgm:t>
    </dgm:pt>
    <dgm:pt modelId="{FEDC1B3E-0739-493B-B17B-DF5A7B5BDF44}" type="parTrans" cxnId="{A70501BC-3E7E-4EF7-BBCD-B75747AFA550}">
      <dgm:prSet/>
      <dgm:spPr/>
      <dgm:t>
        <a:bodyPr/>
        <a:lstStyle/>
        <a:p>
          <a:endParaRPr lang="en-US" b="1">
            <a:solidFill>
              <a:schemeClr val="bg1"/>
            </a:solidFill>
            <a:latin typeface="Calibri" panose="020F0502020204030204" pitchFamily="34" charset="0"/>
            <a:cs typeface="Calibri" panose="020F0502020204030204" pitchFamily="34" charset="0"/>
          </a:endParaRPr>
        </a:p>
      </dgm:t>
    </dgm:pt>
    <dgm:pt modelId="{32F4DC43-491D-47FA-A763-60DF3A216D5E}" type="sibTrans" cxnId="{A70501BC-3E7E-4EF7-BBCD-B75747AFA550}">
      <dgm:prSet/>
      <dgm:spPr/>
      <dgm:t>
        <a:bodyPr/>
        <a:lstStyle/>
        <a:p>
          <a:endParaRPr lang="en-US"/>
        </a:p>
      </dgm:t>
    </dgm:pt>
    <dgm:pt modelId="{CBBD102F-6CEE-45B6-ACB1-30E4DD075AB7}">
      <dgm:prSet/>
      <dgm:spPr/>
      <dgm:t>
        <a:bodyPr/>
        <a:lstStyle/>
        <a:p>
          <a:r>
            <a:rPr lang="en-US" b="1">
              <a:solidFill>
                <a:schemeClr val="bg1"/>
              </a:solidFill>
              <a:latin typeface="Calibri" panose="020F0502020204030204" pitchFamily="34" charset="0"/>
              <a:cs typeface="Calibri" panose="020F0502020204030204" pitchFamily="34" charset="0"/>
            </a:rPr>
            <a:t>24 Month Deployment Deferment</a:t>
          </a:r>
        </a:p>
      </dgm:t>
    </dgm:pt>
    <dgm:pt modelId="{08A68D4F-E292-45FD-9755-98E2FB690DC1}" type="parTrans" cxnId="{5293128E-07DD-4936-9C36-B11479C1BAA9}">
      <dgm:prSet/>
      <dgm:spPr/>
      <dgm:t>
        <a:bodyPr/>
        <a:lstStyle/>
        <a:p>
          <a:endParaRPr lang="en-US" b="1">
            <a:solidFill>
              <a:schemeClr val="bg1"/>
            </a:solidFill>
            <a:latin typeface="Calibri" panose="020F0502020204030204" pitchFamily="34" charset="0"/>
            <a:cs typeface="Calibri" panose="020F0502020204030204" pitchFamily="34" charset="0"/>
          </a:endParaRPr>
        </a:p>
      </dgm:t>
    </dgm:pt>
    <dgm:pt modelId="{9E396FCC-2577-4B6D-9C0C-3535A3255F43}" type="sibTrans" cxnId="{5293128E-07DD-4936-9C36-B11479C1BAA9}">
      <dgm:prSet/>
      <dgm:spPr/>
      <dgm:t>
        <a:bodyPr/>
        <a:lstStyle/>
        <a:p>
          <a:endParaRPr lang="en-US"/>
        </a:p>
      </dgm:t>
    </dgm:pt>
    <dgm:pt modelId="{0F9C5AB0-DC1D-46FF-9835-8169BF40E649}">
      <dgm:prSet/>
      <dgm:spPr/>
      <dgm:t>
        <a:bodyPr/>
        <a:lstStyle/>
        <a:p>
          <a:r>
            <a:rPr lang="en-US" b="1">
              <a:solidFill>
                <a:schemeClr val="bg1"/>
              </a:solidFill>
              <a:latin typeface="Calibri" panose="020F0502020204030204" pitchFamily="34" charset="0"/>
              <a:cs typeface="Calibri" panose="020F0502020204030204" pitchFamily="34" charset="0"/>
            </a:rPr>
            <a:t>TAMP &amp; Tricare Reserve Select</a:t>
          </a:r>
        </a:p>
      </dgm:t>
    </dgm:pt>
    <dgm:pt modelId="{4A974AAD-828F-461E-945A-8BED6AAEF7EC}" type="parTrans" cxnId="{9A50E9A1-70B0-4718-B677-5E0AF94FDB48}">
      <dgm:prSet/>
      <dgm:spPr/>
      <dgm:t>
        <a:bodyPr/>
        <a:lstStyle/>
        <a:p>
          <a:endParaRPr lang="en-US" b="1">
            <a:solidFill>
              <a:schemeClr val="bg1"/>
            </a:solidFill>
            <a:latin typeface="Calibri" panose="020F0502020204030204" pitchFamily="34" charset="0"/>
            <a:cs typeface="Calibri" panose="020F0502020204030204" pitchFamily="34" charset="0"/>
          </a:endParaRPr>
        </a:p>
      </dgm:t>
    </dgm:pt>
    <dgm:pt modelId="{80834D47-B604-42C8-9941-43E23DE0F099}" type="sibTrans" cxnId="{9A50E9A1-70B0-4718-B677-5E0AF94FDB48}">
      <dgm:prSet/>
      <dgm:spPr/>
      <dgm:t>
        <a:bodyPr/>
        <a:lstStyle/>
        <a:p>
          <a:endParaRPr lang="en-US"/>
        </a:p>
      </dgm:t>
    </dgm:pt>
    <dgm:pt modelId="{E50924C8-C4B7-4864-A4D4-4FEAB49EBBF2}">
      <dgm:prSet/>
      <dgm:spPr/>
      <dgm:t>
        <a:bodyPr/>
        <a:lstStyle/>
        <a:p>
          <a:r>
            <a:rPr lang="en-US" b="1">
              <a:solidFill>
                <a:schemeClr val="bg1"/>
              </a:solidFill>
              <a:latin typeface="Calibri" panose="020F0502020204030204" pitchFamily="34" charset="0"/>
              <a:cs typeface="Calibri" panose="020F0502020204030204" pitchFamily="34" charset="0"/>
            </a:rPr>
            <a:t>SGLI</a:t>
          </a:r>
        </a:p>
      </dgm:t>
    </dgm:pt>
    <dgm:pt modelId="{B6F66145-7280-4FAA-A129-2D7DDB60CA81}" type="parTrans" cxnId="{68768767-0A2F-471E-B8E6-9F9FCC0D6F5C}">
      <dgm:prSet/>
      <dgm:spPr/>
      <dgm:t>
        <a:bodyPr/>
        <a:lstStyle/>
        <a:p>
          <a:endParaRPr lang="en-US" b="1">
            <a:solidFill>
              <a:schemeClr val="bg1"/>
            </a:solidFill>
            <a:latin typeface="Calibri" panose="020F0502020204030204" pitchFamily="34" charset="0"/>
            <a:cs typeface="Calibri" panose="020F0502020204030204" pitchFamily="34" charset="0"/>
          </a:endParaRPr>
        </a:p>
      </dgm:t>
    </dgm:pt>
    <dgm:pt modelId="{1EE00642-1F53-4574-BA61-AF6E88FB5FE4}" type="sibTrans" cxnId="{68768767-0A2F-471E-B8E6-9F9FCC0D6F5C}">
      <dgm:prSet/>
      <dgm:spPr/>
      <dgm:t>
        <a:bodyPr/>
        <a:lstStyle/>
        <a:p>
          <a:endParaRPr lang="en-US"/>
        </a:p>
      </dgm:t>
    </dgm:pt>
    <dgm:pt modelId="{30D839F8-FF8C-4B9E-B599-25BF20025CF4}">
      <dgm:prSet/>
      <dgm:spPr/>
      <dgm:t>
        <a:bodyPr/>
        <a:lstStyle/>
        <a:p>
          <a:r>
            <a:rPr lang="en-US" b="1">
              <a:solidFill>
                <a:schemeClr val="bg1"/>
              </a:solidFill>
              <a:latin typeface="Calibri" panose="020F0502020204030204" pitchFamily="34" charset="0"/>
              <a:cs typeface="Calibri" panose="020F0502020204030204" pitchFamily="34" charset="0"/>
            </a:rPr>
            <a:t>Reserve Retirement and more</a:t>
          </a:r>
        </a:p>
      </dgm:t>
    </dgm:pt>
    <dgm:pt modelId="{34307C28-F06A-4A57-B7F1-44B94012D81B}" type="parTrans" cxnId="{A7F8349C-65AC-412E-AD39-7CF0CA50E52B}">
      <dgm:prSet/>
      <dgm:spPr/>
      <dgm:t>
        <a:bodyPr/>
        <a:lstStyle/>
        <a:p>
          <a:endParaRPr lang="en-US" b="1">
            <a:solidFill>
              <a:schemeClr val="bg1"/>
            </a:solidFill>
            <a:latin typeface="Calibri" panose="020F0502020204030204" pitchFamily="34" charset="0"/>
            <a:cs typeface="Calibri" panose="020F0502020204030204" pitchFamily="34" charset="0"/>
          </a:endParaRPr>
        </a:p>
      </dgm:t>
    </dgm:pt>
    <dgm:pt modelId="{F2B9384B-E87A-4AC0-A762-29BCC69E9E31}" type="sibTrans" cxnId="{A7F8349C-65AC-412E-AD39-7CF0CA50E52B}">
      <dgm:prSet/>
      <dgm:spPr/>
      <dgm:t>
        <a:bodyPr/>
        <a:lstStyle/>
        <a:p>
          <a:endParaRPr lang="en-US"/>
        </a:p>
      </dgm:t>
    </dgm:pt>
    <dgm:pt modelId="{39E6402E-72A5-4FAC-9AA3-60F515FC3BC8}" type="pres">
      <dgm:prSet presAssocID="{8E5DAEA4-E136-4875-A027-F16644E52F0D}" presName="diagram" presStyleCnt="0">
        <dgm:presLayoutVars>
          <dgm:chPref val="1"/>
          <dgm:dir/>
          <dgm:animOne val="branch"/>
          <dgm:animLvl val="lvl"/>
          <dgm:resizeHandles val="exact"/>
        </dgm:presLayoutVars>
      </dgm:prSet>
      <dgm:spPr/>
    </dgm:pt>
    <dgm:pt modelId="{FF198AD2-6DA0-4CD0-A15D-4DA623570B09}" type="pres">
      <dgm:prSet presAssocID="{09E76C18-B155-48F3-B0CB-91807791F6DC}" presName="root1" presStyleCnt="0"/>
      <dgm:spPr/>
    </dgm:pt>
    <dgm:pt modelId="{1ED37760-A6E1-4D5E-8C0E-E4C2AAE65DFE}" type="pres">
      <dgm:prSet presAssocID="{09E76C18-B155-48F3-B0CB-91807791F6DC}" presName="LevelOneTextNode" presStyleLbl="node0" presStyleIdx="0" presStyleCnt="3">
        <dgm:presLayoutVars>
          <dgm:chPref val="3"/>
        </dgm:presLayoutVars>
      </dgm:prSet>
      <dgm:spPr/>
    </dgm:pt>
    <dgm:pt modelId="{486B6FC2-E3D8-4C02-8892-E4495DB90576}" type="pres">
      <dgm:prSet presAssocID="{09E76C18-B155-48F3-B0CB-91807791F6DC}" presName="level2hierChild" presStyleCnt="0"/>
      <dgm:spPr/>
    </dgm:pt>
    <dgm:pt modelId="{E8DCACED-F4FE-4736-ABD0-72DBF9CD88DB}" type="pres">
      <dgm:prSet presAssocID="{419F9297-A11B-4C2E-BAED-3C0AB5CDA2D4}" presName="root1" presStyleCnt="0"/>
      <dgm:spPr/>
    </dgm:pt>
    <dgm:pt modelId="{3386A7BC-58E8-4368-BDE4-19F301AB801F}" type="pres">
      <dgm:prSet presAssocID="{419F9297-A11B-4C2E-BAED-3C0AB5CDA2D4}" presName="LevelOneTextNode" presStyleLbl="node0" presStyleIdx="1" presStyleCnt="3">
        <dgm:presLayoutVars>
          <dgm:chPref val="3"/>
        </dgm:presLayoutVars>
      </dgm:prSet>
      <dgm:spPr/>
    </dgm:pt>
    <dgm:pt modelId="{A2DC6AF0-9011-4251-94B9-F72584D77A6A}" type="pres">
      <dgm:prSet presAssocID="{419F9297-A11B-4C2E-BAED-3C0AB5CDA2D4}" presName="level2hierChild" presStyleCnt="0"/>
      <dgm:spPr/>
    </dgm:pt>
    <dgm:pt modelId="{EFDF8AA6-CF79-43D3-B8F4-C3BF7642602D}" type="pres">
      <dgm:prSet presAssocID="{79CF826F-4BED-4FC8-B38E-AEBE12B76D0C}" presName="root1" presStyleCnt="0"/>
      <dgm:spPr/>
    </dgm:pt>
    <dgm:pt modelId="{03B062C2-45BF-4CA7-9E35-6BE60DCD41F8}" type="pres">
      <dgm:prSet presAssocID="{79CF826F-4BED-4FC8-B38E-AEBE12B76D0C}" presName="LevelOneTextNode" presStyleLbl="node0" presStyleIdx="2" presStyleCnt="3">
        <dgm:presLayoutVars>
          <dgm:chPref val="3"/>
        </dgm:presLayoutVars>
      </dgm:prSet>
      <dgm:spPr/>
    </dgm:pt>
    <dgm:pt modelId="{D06A4CFE-E4B3-4C7D-8498-63FAA9C1838B}" type="pres">
      <dgm:prSet presAssocID="{79CF826F-4BED-4FC8-B38E-AEBE12B76D0C}" presName="level2hierChild" presStyleCnt="0"/>
      <dgm:spPr/>
    </dgm:pt>
    <dgm:pt modelId="{FC7435C6-83D0-48AA-80BA-10A4BBFA8BC2}" type="pres">
      <dgm:prSet presAssocID="{FEDC1B3E-0739-493B-B17B-DF5A7B5BDF44}" presName="conn2-1" presStyleLbl="parChTrans1D2" presStyleIdx="0" presStyleCnt="5"/>
      <dgm:spPr/>
    </dgm:pt>
    <dgm:pt modelId="{95915BE9-206C-41AD-A705-12014F7E455F}" type="pres">
      <dgm:prSet presAssocID="{FEDC1B3E-0739-493B-B17B-DF5A7B5BDF44}" presName="connTx" presStyleLbl="parChTrans1D2" presStyleIdx="0" presStyleCnt="5"/>
      <dgm:spPr/>
    </dgm:pt>
    <dgm:pt modelId="{D6FDAD1A-9AFF-4B3E-9D66-BB5C6248644D}" type="pres">
      <dgm:prSet presAssocID="{CF5E3CB1-01BE-4DFD-B55C-E3CDF079BFFC}" presName="root2" presStyleCnt="0"/>
      <dgm:spPr/>
    </dgm:pt>
    <dgm:pt modelId="{439D326E-2835-442F-BF26-5A79E28E5699}" type="pres">
      <dgm:prSet presAssocID="{CF5E3CB1-01BE-4DFD-B55C-E3CDF079BFFC}" presName="LevelTwoTextNode" presStyleLbl="node2" presStyleIdx="0" presStyleCnt="5">
        <dgm:presLayoutVars>
          <dgm:chPref val="3"/>
        </dgm:presLayoutVars>
      </dgm:prSet>
      <dgm:spPr/>
    </dgm:pt>
    <dgm:pt modelId="{4F0D5700-582C-4A1B-84A0-E1AF393B16FD}" type="pres">
      <dgm:prSet presAssocID="{CF5E3CB1-01BE-4DFD-B55C-E3CDF079BFFC}" presName="level3hierChild" presStyleCnt="0"/>
      <dgm:spPr/>
    </dgm:pt>
    <dgm:pt modelId="{0F90049A-48F0-45C3-99CF-184C76B3D792}" type="pres">
      <dgm:prSet presAssocID="{08A68D4F-E292-45FD-9755-98E2FB690DC1}" presName="conn2-1" presStyleLbl="parChTrans1D2" presStyleIdx="1" presStyleCnt="5"/>
      <dgm:spPr/>
    </dgm:pt>
    <dgm:pt modelId="{EB170AB1-E37C-46A7-87D4-1B20F814FE05}" type="pres">
      <dgm:prSet presAssocID="{08A68D4F-E292-45FD-9755-98E2FB690DC1}" presName="connTx" presStyleLbl="parChTrans1D2" presStyleIdx="1" presStyleCnt="5"/>
      <dgm:spPr/>
    </dgm:pt>
    <dgm:pt modelId="{AE87DCDE-1EEB-4480-99C3-5605ADB638B3}" type="pres">
      <dgm:prSet presAssocID="{CBBD102F-6CEE-45B6-ACB1-30E4DD075AB7}" presName="root2" presStyleCnt="0"/>
      <dgm:spPr/>
    </dgm:pt>
    <dgm:pt modelId="{6F8A57CE-DEC9-409E-96E0-7619DFF4A7FD}" type="pres">
      <dgm:prSet presAssocID="{CBBD102F-6CEE-45B6-ACB1-30E4DD075AB7}" presName="LevelTwoTextNode" presStyleLbl="node2" presStyleIdx="1" presStyleCnt="5">
        <dgm:presLayoutVars>
          <dgm:chPref val="3"/>
        </dgm:presLayoutVars>
      </dgm:prSet>
      <dgm:spPr/>
    </dgm:pt>
    <dgm:pt modelId="{238296DB-4712-4385-A692-E4397AB07F98}" type="pres">
      <dgm:prSet presAssocID="{CBBD102F-6CEE-45B6-ACB1-30E4DD075AB7}" presName="level3hierChild" presStyleCnt="0"/>
      <dgm:spPr/>
    </dgm:pt>
    <dgm:pt modelId="{4810F479-C982-4096-8DD4-94068046CA3F}" type="pres">
      <dgm:prSet presAssocID="{4A974AAD-828F-461E-945A-8BED6AAEF7EC}" presName="conn2-1" presStyleLbl="parChTrans1D2" presStyleIdx="2" presStyleCnt="5"/>
      <dgm:spPr/>
    </dgm:pt>
    <dgm:pt modelId="{E36E7243-A25F-4C85-B82D-861CAAEC02E5}" type="pres">
      <dgm:prSet presAssocID="{4A974AAD-828F-461E-945A-8BED6AAEF7EC}" presName="connTx" presStyleLbl="parChTrans1D2" presStyleIdx="2" presStyleCnt="5"/>
      <dgm:spPr/>
    </dgm:pt>
    <dgm:pt modelId="{1C9EAFB4-4D39-45B4-B6ED-25F9B4D515CA}" type="pres">
      <dgm:prSet presAssocID="{0F9C5AB0-DC1D-46FF-9835-8169BF40E649}" presName="root2" presStyleCnt="0"/>
      <dgm:spPr/>
    </dgm:pt>
    <dgm:pt modelId="{BFC5C7FC-F2E7-4D99-9B2F-C0B9E2831157}" type="pres">
      <dgm:prSet presAssocID="{0F9C5AB0-DC1D-46FF-9835-8169BF40E649}" presName="LevelTwoTextNode" presStyleLbl="node2" presStyleIdx="2" presStyleCnt="5">
        <dgm:presLayoutVars>
          <dgm:chPref val="3"/>
        </dgm:presLayoutVars>
      </dgm:prSet>
      <dgm:spPr/>
    </dgm:pt>
    <dgm:pt modelId="{9B3229B1-2115-4C28-B7B1-4E04B2078293}" type="pres">
      <dgm:prSet presAssocID="{0F9C5AB0-DC1D-46FF-9835-8169BF40E649}" presName="level3hierChild" presStyleCnt="0"/>
      <dgm:spPr/>
    </dgm:pt>
    <dgm:pt modelId="{C682F0E2-946A-4716-9390-C8E4F84BE1B4}" type="pres">
      <dgm:prSet presAssocID="{B6F66145-7280-4FAA-A129-2D7DDB60CA81}" presName="conn2-1" presStyleLbl="parChTrans1D2" presStyleIdx="3" presStyleCnt="5"/>
      <dgm:spPr/>
    </dgm:pt>
    <dgm:pt modelId="{111EE3D7-6AB6-4895-9870-6AF36F9214A1}" type="pres">
      <dgm:prSet presAssocID="{B6F66145-7280-4FAA-A129-2D7DDB60CA81}" presName="connTx" presStyleLbl="parChTrans1D2" presStyleIdx="3" presStyleCnt="5"/>
      <dgm:spPr/>
    </dgm:pt>
    <dgm:pt modelId="{E4F56D75-8D9D-4992-949F-6777CC9FF75D}" type="pres">
      <dgm:prSet presAssocID="{E50924C8-C4B7-4864-A4D4-4FEAB49EBBF2}" presName="root2" presStyleCnt="0"/>
      <dgm:spPr/>
    </dgm:pt>
    <dgm:pt modelId="{08557D63-98C9-4A07-A0EE-F8C6C6022FD7}" type="pres">
      <dgm:prSet presAssocID="{E50924C8-C4B7-4864-A4D4-4FEAB49EBBF2}" presName="LevelTwoTextNode" presStyleLbl="node2" presStyleIdx="3" presStyleCnt="5">
        <dgm:presLayoutVars>
          <dgm:chPref val="3"/>
        </dgm:presLayoutVars>
      </dgm:prSet>
      <dgm:spPr/>
    </dgm:pt>
    <dgm:pt modelId="{521B07EF-6BE7-483F-8E6B-A3C8768C22CD}" type="pres">
      <dgm:prSet presAssocID="{E50924C8-C4B7-4864-A4D4-4FEAB49EBBF2}" presName="level3hierChild" presStyleCnt="0"/>
      <dgm:spPr/>
    </dgm:pt>
    <dgm:pt modelId="{34B689AA-B9C5-47D8-9A1C-4065374C9786}" type="pres">
      <dgm:prSet presAssocID="{34307C28-F06A-4A57-B7F1-44B94012D81B}" presName="conn2-1" presStyleLbl="parChTrans1D2" presStyleIdx="4" presStyleCnt="5"/>
      <dgm:spPr/>
    </dgm:pt>
    <dgm:pt modelId="{B841ED58-CB7E-4A83-B5B1-AF67BDC59972}" type="pres">
      <dgm:prSet presAssocID="{34307C28-F06A-4A57-B7F1-44B94012D81B}" presName="connTx" presStyleLbl="parChTrans1D2" presStyleIdx="4" presStyleCnt="5"/>
      <dgm:spPr/>
    </dgm:pt>
    <dgm:pt modelId="{5622F00F-67A8-48C9-BDF0-377D86438BF9}" type="pres">
      <dgm:prSet presAssocID="{30D839F8-FF8C-4B9E-B599-25BF20025CF4}" presName="root2" presStyleCnt="0"/>
      <dgm:spPr/>
    </dgm:pt>
    <dgm:pt modelId="{86D1CBE8-306C-46A6-9479-C89082165915}" type="pres">
      <dgm:prSet presAssocID="{30D839F8-FF8C-4B9E-B599-25BF20025CF4}" presName="LevelTwoTextNode" presStyleLbl="node2" presStyleIdx="4" presStyleCnt="5">
        <dgm:presLayoutVars>
          <dgm:chPref val="3"/>
        </dgm:presLayoutVars>
      </dgm:prSet>
      <dgm:spPr/>
    </dgm:pt>
    <dgm:pt modelId="{641A8F24-9888-471C-953D-507149B41D73}" type="pres">
      <dgm:prSet presAssocID="{30D839F8-FF8C-4B9E-B599-25BF20025CF4}" presName="level3hierChild" presStyleCnt="0"/>
      <dgm:spPr/>
    </dgm:pt>
  </dgm:ptLst>
  <dgm:cxnLst>
    <dgm:cxn modelId="{2A6FDD09-A4FC-4281-8948-279388A48BFC}" type="presOf" srcId="{4A974AAD-828F-461E-945A-8BED6AAEF7EC}" destId="{4810F479-C982-4096-8DD4-94068046CA3F}" srcOrd="0" destOrd="0" presId="urn:microsoft.com/office/officeart/2005/8/layout/hierarchy2"/>
    <dgm:cxn modelId="{A0F4E814-9321-4014-BA27-FC9DCE37D8CF}" type="presOf" srcId="{34307C28-F06A-4A57-B7F1-44B94012D81B}" destId="{34B689AA-B9C5-47D8-9A1C-4065374C9786}" srcOrd="0" destOrd="0" presId="urn:microsoft.com/office/officeart/2005/8/layout/hierarchy2"/>
    <dgm:cxn modelId="{23663B17-5276-4C3F-83C2-3162509E085A}" type="presOf" srcId="{30D839F8-FF8C-4B9E-B599-25BF20025CF4}" destId="{86D1CBE8-306C-46A6-9479-C89082165915}" srcOrd="0" destOrd="0" presId="urn:microsoft.com/office/officeart/2005/8/layout/hierarchy2"/>
    <dgm:cxn modelId="{25075226-001E-4A29-8204-F84B68AC08B2}" type="presOf" srcId="{34307C28-F06A-4A57-B7F1-44B94012D81B}" destId="{B841ED58-CB7E-4A83-B5B1-AF67BDC59972}" srcOrd="1" destOrd="0" presId="urn:microsoft.com/office/officeart/2005/8/layout/hierarchy2"/>
    <dgm:cxn modelId="{56CF0927-358E-40A9-8BE1-332502C0DE74}" type="presOf" srcId="{09E76C18-B155-48F3-B0CB-91807791F6DC}" destId="{1ED37760-A6E1-4D5E-8C0E-E4C2AAE65DFE}" srcOrd="0" destOrd="0" presId="urn:microsoft.com/office/officeart/2005/8/layout/hierarchy2"/>
    <dgm:cxn modelId="{14B58128-C73E-4EB6-B1BF-E8BE5D554554}" srcId="{8E5DAEA4-E136-4875-A027-F16644E52F0D}" destId="{79CF826F-4BED-4FC8-B38E-AEBE12B76D0C}" srcOrd="2" destOrd="0" parTransId="{87001ADC-26F5-4E84-92BD-F0770D5E1305}" sibTransId="{D447E142-E9CC-405A-8B10-1ABC265A781F}"/>
    <dgm:cxn modelId="{41C31436-1571-44B1-992C-DF329A107090}" type="presOf" srcId="{B6F66145-7280-4FAA-A129-2D7DDB60CA81}" destId="{C682F0E2-946A-4716-9390-C8E4F84BE1B4}" srcOrd="0" destOrd="0" presId="urn:microsoft.com/office/officeart/2005/8/layout/hierarchy2"/>
    <dgm:cxn modelId="{35626141-6E16-471F-9334-8F9AED30025E}" srcId="{8E5DAEA4-E136-4875-A027-F16644E52F0D}" destId="{09E76C18-B155-48F3-B0CB-91807791F6DC}" srcOrd="0" destOrd="0" parTransId="{B05596A9-FF82-491D-8C70-70B9BD4FDECB}" sibTransId="{F97D4E82-5B6C-459E-9BEC-6F05441FC051}"/>
    <dgm:cxn modelId="{68768767-0A2F-471E-B8E6-9F9FCC0D6F5C}" srcId="{79CF826F-4BED-4FC8-B38E-AEBE12B76D0C}" destId="{E50924C8-C4B7-4864-A4D4-4FEAB49EBBF2}" srcOrd="3" destOrd="0" parTransId="{B6F66145-7280-4FAA-A129-2D7DDB60CA81}" sibTransId="{1EE00642-1F53-4574-BA61-AF6E88FB5FE4}"/>
    <dgm:cxn modelId="{99C9EB48-FE9D-421C-B684-96C5CB215524}" srcId="{8E5DAEA4-E136-4875-A027-F16644E52F0D}" destId="{419F9297-A11B-4C2E-BAED-3C0AB5CDA2D4}" srcOrd="1" destOrd="0" parTransId="{4DD4AB39-B8DC-4FB2-8CC6-588F3D2E079C}" sibTransId="{76128C47-B061-4B66-8F13-C3B186FE54C7}"/>
    <dgm:cxn modelId="{0594A54C-D812-4B88-843B-0F83F4DDBDAF}" type="presOf" srcId="{79CF826F-4BED-4FC8-B38E-AEBE12B76D0C}" destId="{03B062C2-45BF-4CA7-9E35-6BE60DCD41F8}" srcOrd="0" destOrd="0" presId="urn:microsoft.com/office/officeart/2005/8/layout/hierarchy2"/>
    <dgm:cxn modelId="{CAE88971-F723-4F24-8A37-F69099369B65}" type="presOf" srcId="{FEDC1B3E-0739-493B-B17B-DF5A7B5BDF44}" destId="{95915BE9-206C-41AD-A705-12014F7E455F}" srcOrd="1" destOrd="0" presId="urn:microsoft.com/office/officeart/2005/8/layout/hierarchy2"/>
    <dgm:cxn modelId="{4BAE7953-99D2-496A-913E-D584053E8C35}" type="presOf" srcId="{0F9C5AB0-DC1D-46FF-9835-8169BF40E649}" destId="{BFC5C7FC-F2E7-4D99-9B2F-C0B9E2831157}" srcOrd="0" destOrd="0" presId="urn:microsoft.com/office/officeart/2005/8/layout/hierarchy2"/>
    <dgm:cxn modelId="{C2EC347F-BD35-40AF-8295-1E072C14F624}" type="presOf" srcId="{B6F66145-7280-4FAA-A129-2D7DDB60CA81}" destId="{111EE3D7-6AB6-4895-9870-6AF36F9214A1}" srcOrd="1" destOrd="0" presId="urn:microsoft.com/office/officeart/2005/8/layout/hierarchy2"/>
    <dgm:cxn modelId="{FD42108A-2F2D-4EE5-9EAF-7A5B2E0DBE70}" type="presOf" srcId="{08A68D4F-E292-45FD-9755-98E2FB690DC1}" destId="{EB170AB1-E37C-46A7-87D4-1B20F814FE05}" srcOrd="1" destOrd="0" presId="urn:microsoft.com/office/officeart/2005/8/layout/hierarchy2"/>
    <dgm:cxn modelId="{5293128E-07DD-4936-9C36-B11479C1BAA9}" srcId="{79CF826F-4BED-4FC8-B38E-AEBE12B76D0C}" destId="{CBBD102F-6CEE-45B6-ACB1-30E4DD075AB7}" srcOrd="1" destOrd="0" parTransId="{08A68D4F-E292-45FD-9755-98E2FB690DC1}" sibTransId="{9E396FCC-2577-4B6D-9C0C-3535A3255F43}"/>
    <dgm:cxn modelId="{62FB3E95-CA76-4999-AE15-BF55D097554D}" type="presOf" srcId="{4A974AAD-828F-461E-945A-8BED6AAEF7EC}" destId="{E36E7243-A25F-4C85-B82D-861CAAEC02E5}" srcOrd="1" destOrd="0" presId="urn:microsoft.com/office/officeart/2005/8/layout/hierarchy2"/>
    <dgm:cxn modelId="{716D9A9A-844F-4BC9-BDD6-31714F872BB4}" type="presOf" srcId="{FEDC1B3E-0739-493B-B17B-DF5A7B5BDF44}" destId="{FC7435C6-83D0-48AA-80BA-10A4BBFA8BC2}" srcOrd="0" destOrd="0" presId="urn:microsoft.com/office/officeart/2005/8/layout/hierarchy2"/>
    <dgm:cxn modelId="{A7F8349C-65AC-412E-AD39-7CF0CA50E52B}" srcId="{79CF826F-4BED-4FC8-B38E-AEBE12B76D0C}" destId="{30D839F8-FF8C-4B9E-B599-25BF20025CF4}" srcOrd="4" destOrd="0" parTransId="{34307C28-F06A-4A57-B7F1-44B94012D81B}" sibTransId="{F2B9384B-E87A-4AC0-A762-29BCC69E9E31}"/>
    <dgm:cxn modelId="{E65BC39E-07D6-4012-BF96-C172BB80496E}" type="presOf" srcId="{8E5DAEA4-E136-4875-A027-F16644E52F0D}" destId="{39E6402E-72A5-4FAC-9AA3-60F515FC3BC8}" srcOrd="0" destOrd="0" presId="urn:microsoft.com/office/officeart/2005/8/layout/hierarchy2"/>
    <dgm:cxn modelId="{9A50E9A1-70B0-4718-B677-5E0AF94FDB48}" srcId="{79CF826F-4BED-4FC8-B38E-AEBE12B76D0C}" destId="{0F9C5AB0-DC1D-46FF-9835-8169BF40E649}" srcOrd="2" destOrd="0" parTransId="{4A974AAD-828F-461E-945A-8BED6AAEF7EC}" sibTransId="{80834D47-B604-42C8-9941-43E23DE0F099}"/>
    <dgm:cxn modelId="{B2E0E7A6-4ED2-43F4-AA3B-8E56C6513B78}" type="presOf" srcId="{CBBD102F-6CEE-45B6-ACB1-30E4DD075AB7}" destId="{6F8A57CE-DEC9-409E-96E0-7619DFF4A7FD}" srcOrd="0" destOrd="0" presId="urn:microsoft.com/office/officeart/2005/8/layout/hierarchy2"/>
    <dgm:cxn modelId="{ED6DC1A9-304A-431E-A0F3-0C62278415DE}" type="presOf" srcId="{CF5E3CB1-01BE-4DFD-B55C-E3CDF079BFFC}" destId="{439D326E-2835-442F-BF26-5A79E28E5699}" srcOrd="0" destOrd="0" presId="urn:microsoft.com/office/officeart/2005/8/layout/hierarchy2"/>
    <dgm:cxn modelId="{D904EEB4-2536-4297-83CD-CCDB60D0A775}" type="presOf" srcId="{419F9297-A11B-4C2E-BAED-3C0AB5CDA2D4}" destId="{3386A7BC-58E8-4368-BDE4-19F301AB801F}" srcOrd="0" destOrd="0" presId="urn:microsoft.com/office/officeart/2005/8/layout/hierarchy2"/>
    <dgm:cxn modelId="{A70501BC-3E7E-4EF7-BBCD-B75747AFA550}" srcId="{79CF826F-4BED-4FC8-B38E-AEBE12B76D0C}" destId="{CF5E3CB1-01BE-4DFD-B55C-E3CDF079BFFC}" srcOrd="0" destOrd="0" parTransId="{FEDC1B3E-0739-493B-B17B-DF5A7B5BDF44}" sibTransId="{32F4DC43-491D-47FA-A763-60DF3A216D5E}"/>
    <dgm:cxn modelId="{D97FD0C4-4952-4F14-A82E-7A4A19F5B4E3}" type="presOf" srcId="{08A68D4F-E292-45FD-9755-98E2FB690DC1}" destId="{0F90049A-48F0-45C3-99CF-184C76B3D792}" srcOrd="0" destOrd="0" presId="urn:microsoft.com/office/officeart/2005/8/layout/hierarchy2"/>
    <dgm:cxn modelId="{DB6DDFE6-DC25-4B31-996B-A698C689A975}" type="presOf" srcId="{E50924C8-C4B7-4864-A4D4-4FEAB49EBBF2}" destId="{08557D63-98C9-4A07-A0EE-F8C6C6022FD7}" srcOrd="0" destOrd="0" presId="urn:microsoft.com/office/officeart/2005/8/layout/hierarchy2"/>
    <dgm:cxn modelId="{3DBE6649-47DC-4FEA-92ED-95C3331D8CFF}" type="presParOf" srcId="{39E6402E-72A5-4FAC-9AA3-60F515FC3BC8}" destId="{FF198AD2-6DA0-4CD0-A15D-4DA623570B09}" srcOrd="0" destOrd="0" presId="urn:microsoft.com/office/officeart/2005/8/layout/hierarchy2"/>
    <dgm:cxn modelId="{4630D97D-7807-4873-A60F-35AC82D0966A}" type="presParOf" srcId="{FF198AD2-6DA0-4CD0-A15D-4DA623570B09}" destId="{1ED37760-A6E1-4D5E-8C0E-E4C2AAE65DFE}" srcOrd="0" destOrd="0" presId="urn:microsoft.com/office/officeart/2005/8/layout/hierarchy2"/>
    <dgm:cxn modelId="{ED0CED14-BA6E-40FF-BAD0-E8BBEEA4B70A}" type="presParOf" srcId="{FF198AD2-6DA0-4CD0-A15D-4DA623570B09}" destId="{486B6FC2-E3D8-4C02-8892-E4495DB90576}" srcOrd="1" destOrd="0" presId="urn:microsoft.com/office/officeart/2005/8/layout/hierarchy2"/>
    <dgm:cxn modelId="{91AFC7F6-9F3C-4D28-8E3C-F543F72C00D8}" type="presParOf" srcId="{39E6402E-72A5-4FAC-9AA3-60F515FC3BC8}" destId="{E8DCACED-F4FE-4736-ABD0-72DBF9CD88DB}" srcOrd="1" destOrd="0" presId="urn:microsoft.com/office/officeart/2005/8/layout/hierarchy2"/>
    <dgm:cxn modelId="{3EE0C9D6-5691-4630-853C-AB1C65D43F32}" type="presParOf" srcId="{E8DCACED-F4FE-4736-ABD0-72DBF9CD88DB}" destId="{3386A7BC-58E8-4368-BDE4-19F301AB801F}" srcOrd="0" destOrd="0" presId="urn:microsoft.com/office/officeart/2005/8/layout/hierarchy2"/>
    <dgm:cxn modelId="{FC409C3B-0E0C-4A9C-9829-76499C3BEE65}" type="presParOf" srcId="{E8DCACED-F4FE-4736-ABD0-72DBF9CD88DB}" destId="{A2DC6AF0-9011-4251-94B9-F72584D77A6A}" srcOrd="1" destOrd="0" presId="urn:microsoft.com/office/officeart/2005/8/layout/hierarchy2"/>
    <dgm:cxn modelId="{71DA1683-9BA0-440E-B425-7BA3B0AC7B34}" type="presParOf" srcId="{39E6402E-72A5-4FAC-9AA3-60F515FC3BC8}" destId="{EFDF8AA6-CF79-43D3-B8F4-C3BF7642602D}" srcOrd="2" destOrd="0" presId="urn:microsoft.com/office/officeart/2005/8/layout/hierarchy2"/>
    <dgm:cxn modelId="{BCDED1BB-A91F-46CC-ACDA-E250982D5ADF}" type="presParOf" srcId="{EFDF8AA6-CF79-43D3-B8F4-C3BF7642602D}" destId="{03B062C2-45BF-4CA7-9E35-6BE60DCD41F8}" srcOrd="0" destOrd="0" presId="urn:microsoft.com/office/officeart/2005/8/layout/hierarchy2"/>
    <dgm:cxn modelId="{8B143087-9876-4965-97B2-FB98AD4EA7C6}" type="presParOf" srcId="{EFDF8AA6-CF79-43D3-B8F4-C3BF7642602D}" destId="{D06A4CFE-E4B3-4C7D-8498-63FAA9C1838B}" srcOrd="1" destOrd="0" presId="urn:microsoft.com/office/officeart/2005/8/layout/hierarchy2"/>
    <dgm:cxn modelId="{E8745314-307F-4337-A275-D7CD654AF7A9}" type="presParOf" srcId="{D06A4CFE-E4B3-4C7D-8498-63FAA9C1838B}" destId="{FC7435C6-83D0-48AA-80BA-10A4BBFA8BC2}" srcOrd="0" destOrd="0" presId="urn:microsoft.com/office/officeart/2005/8/layout/hierarchy2"/>
    <dgm:cxn modelId="{D0ECC502-E9B4-448F-AEDB-F91446AF64DB}" type="presParOf" srcId="{FC7435C6-83D0-48AA-80BA-10A4BBFA8BC2}" destId="{95915BE9-206C-41AD-A705-12014F7E455F}" srcOrd="0" destOrd="0" presId="urn:microsoft.com/office/officeart/2005/8/layout/hierarchy2"/>
    <dgm:cxn modelId="{ABEB964E-7641-4F72-B9A4-75C2B7CC577A}" type="presParOf" srcId="{D06A4CFE-E4B3-4C7D-8498-63FAA9C1838B}" destId="{D6FDAD1A-9AFF-4B3E-9D66-BB5C6248644D}" srcOrd="1" destOrd="0" presId="urn:microsoft.com/office/officeart/2005/8/layout/hierarchy2"/>
    <dgm:cxn modelId="{D3DF805B-3AE1-4B39-A548-6C82ADA13274}" type="presParOf" srcId="{D6FDAD1A-9AFF-4B3E-9D66-BB5C6248644D}" destId="{439D326E-2835-442F-BF26-5A79E28E5699}" srcOrd="0" destOrd="0" presId="urn:microsoft.com/office/officeart/2005/8/layout/hierarchy2"/>
    <dgm:cxn modelId="{7FCBB8D8-D2AC-489A-BECB-68480427E1C4}" type="presParOf" srcId="{D6FDAD1A-9AFF-4B3E-9D66-BB5C6248644D}" destId="{4F0D5700-582C-4A1B-84A0-E1AF393B16FD}" srcOrd="1" destOrd="0" presId="urn:microsoft.com/office/officeart/2005/8/layout/hierarchy2"/>
    <dgm:cxn modelId="{95357597-96D9-47DC-A4C3-60271E957449}" type="presParOf" srcId="{D06A4CFE-E4B3-4C7D-8498-63FAA9C1838B}" destId="{0F90049A-48F0-45C3-99CF-184C76B3D792}" srcOrd="2" destOrd="0" presId="urn:microsoft.com/office/officeart/2005/8/layout/hierarchy2"/>
    <dgm:cxn modelId="{0C228FF6-630D-4D3F-A514-E75F959BFD92}" type="presParOf" srcId="{0F90049A-48F0-45C3-99CF-184C76B3D792}" destId="{EB170AB1-E37C-46A7-87D4-1B20F814FE05}" srcOrd="0" destOrd="0" presId="urn:microsoft.com/office/officeart/2005/8/layout/hierarchy2"/>
    <dgm:cxn modelId="{64B5B0A9-A860-4D14-9830-96930488DDD3}" type="presParOf" srcId="{D06A4CFE-E4B3-4C7D-8498-63FAA9C1838B}" destId="{AE87DCDE-1EEB-4480-99C3-5605ADB638B3}" srcOrd="3" destOrd="0" presId="urn:microsoft.com/office/officeart/2005/8/layout/hierarchy2"/>
    <dgm:cxn modelId="{67377150-7F7E-4C85-B5CF-74DC057FB807}" type="presParOf" srcId="{AE87DCDE-1EEB-4480-99C3-5605ADB638B3}" destId="{6F8A57CE-DEC9-409E-96E0-7619DFF4A7FD}" srcOrd="0" destOrd="0" presId="urn:microsoft.com/office/officeart/2005/8/layout/hierarchy2"/>
    <dgm:cxn modelId="{314CDB2E-4FA1-43E3-BB43-51E44C5597E6}" type="presParOf" srcId="{AE87DCDE-1EEB-4480-99C3-5605ADB638B3}" destId="{238296DB-4712-4385-A692-E4397AB07F98}" srcOrd="1" destOrd="0" presId="urn:microsoft.com/office/officeart/2005/8/layout/hierarchy2"/>
    <dgm:cxn modelId="{EDF83AB4-A890-4317-B7E4-FC13C11539A0}" type="presParOf" srcId="{D06A4CFE-E4B3-4C7D-8498-63FAA9C1838B}" destId="{4810F479-C982-4096-8DD4-94068046CA3F}" srcOrd="4" destOrd="0" presId="urn:microsoft.com/office/officeart/2005/8/layout/hierarchy2"/>
    <dgm:cxn modelId="{A6357761-B7D1-42DC-900C-A09E16852492}" type="presParOf" srcId="{4810F479-C982-4096-8DD4-94068046CA3F}" destId="{E36E7243-A25F-4C85-B82D-861CAAEC02E5}" srcOrd="0" destOrd="0" presId="urn:microsoft.com/office/officeart/2005/8/layout/hierarchy2"/>
    <dgm:cxn modelId="{DC3BF380-7171-4BCD-941D-06FDEDAB1957}" type="presParOf" srcId="{D06A4CFE-E4B3-4C7D-8498-63FAA9C1838B}" destId="{1C9EAFB4-4D39-45B4-B6ED-25F9B4D515CA}" srcOrd="5" destOrd="0" presId="urn:microsoft.com/office/officeart/2005/8/layout/hierarchy2"/>
    <dgm:cxn modelId="{C77A6F0A-B01C-49CA-84AC-2CC53D5C1140}" type="presParOf" srcId="{1C9EAFB4-4D39-45B4-B6ED-25F9B4D515CA}" destId="{BFC5C7FC-F2E7-4D99-9B2F-C0B9E2831157}" srcOrd="0" destOrd="0" presId="urn:microsoft.com/office/officeart/2005/8/layout/hierarchy2"/>
    <dgm:cxn modelId="{59470A4A-DF99-4DDC-8630-433223E4A4B0}" type="presParOf" srcId="{1C9EAFB4-4D39-45B4-B6ED-25F9B4D515CA}" destId="{9B3229B1-2115-4C28-B7B1-4E04B2078293}" srcOrd="1" destOrd="0" presId="urn:microsoft.com/office/officeart/2005/8/layout/hierarchy2"/>
    <dgm:cxn modelId="{C97B36CB-E989-4709-87B0-D50453306380}" type="presParOf" srcId="{D06A4CFE-E4B3-4C7D-8498-63FAA9C1838B}" destId="{C682F0E2-946A-4716-9390-C8E4F84BE1B4}" srcOrd="6" destOrd="0" presId="urn:microsoft.com/office/officeart/2005/8/layout/hierarchy2"/>
    <dgm:cxn modelId="{0CCBC5F7-E549-4BFC-B12D-AEF7A31892FD}" type="presParOf" srcId="{C682F0E2-946A-4716-9390-C8E4F84BE1B4}" destId="{111EE3D7-6AB6-4895-9870-6AF36F9214A1}" srcOrd="0" destOrd="0" presId="urn:microsoft.com/office/officeart/2005/8/layout/hierarchy2"/>
    <dgm:cxn modelId="{15665CCC-9F63-4F98-8EFD-BA66E401887A}" type="presParOf" srcId="{D06A4CFE-E4B3-4C7D-8498-63FAA9C1838B}" destId="{E4F56D75-8D9D-4992-949F-6777CC9FF75D}" srcOrd="7" destOrd="0" presId="urn:microsoft.com/office/officeart/2005/8/layout/hierarchy2"/>
    <dgm:cxn modelId="{8722284B-0A93-438D-832A-0A8779B419A9}" type="presParOf" srcId="{E4F56D75-8D9D-4992-949F-6777CC9FF75D}" destId="{08557D63-98C9-4A07-A0EE-F8C6C6022FD7}" srcOrd="0" destOrd="0" presId="urn:microsoft.com/office/officeart/2005/8/layout/hierarchy2"/>
    <dgm:cxn modelId="{28024A97-9B13-43FD-B7A6-5C6597BC7172}" type="presParOf" srcId="{E4F56D75-8D9D-4992-949F-6777CC9FF75D}" destId="{521B07EF-6BE7-483F-8E6B-A3C8768C22CD}" srcOrd="1" destOrd="0" presId="urn:microsoft.com/office/officeart/2005/8/layout/hierarchy2"/>
    <dgm:cxn modelId="{C42E3F83-1624-493E-A4B4-D281D11A96D4}" type="presParOf" srcId="{D06A4CFE-E4B3-4C7D-8498-63FAA9C1838B}" destId="{34B689AA-B9C5-47D8-9A1C-4065374C9786}" srcOrd="8" destOrd="0" presId="urn:microsoft.com/office/officeart/2005/8/layout/hierarchy2"/>
    <dgm:cxn modelId="{DEEE7EBC-7C6C-4BF0-B2ED-3D1CBF595475}" type="presParOf" srcId="{34B689AA-B9C5-47D8-9A1C-4065374C9786}" destId="{B841ED58-CB7E-4A83-B5B1-AF67BDC59972}" srcOrd="0" destOrd="0" presId="urn:microsoft.com/office/officeart/2005/8/layout/hierarchy2"/>
    <dgm:cxn modelId="{80606E3A-5EC4-49F0-93DA-CED7975DEA70}" type="presParOf" srcId="{D06A4CFE-E4B3-4C7D-8498-63FAA9C1838B}" destId="{5622F00F-67A8-48C9-BDF0-377D86438BF9}" srcOrd="9" destOrd="0" presId="urn:microsoft.com/office/officeart/2005/8/layout/hierarchy2"/>
    <dgm:cxn modelId="{02185A1C-807D-42DC-A007-729210BDFC8A}" type="presParOf" srcId="{5622F00F-67A8-48C9-BDF0-377D86438BF9}" destId="{86D1CBE8-306C-46A6-9479-C89082165915}" srcOrd="0" destOrd="0" presId="urn:microsoft.com/office/officeart/2005/8/layout/hierarchy2"/>
    <dgm:cxn modelId="{A93A8D98-07E7-4043-B5E8-D0F02A303E8F}" type="presParOf" srcId="{5622F00F-67A8-48C9-BDF0-377D86438BF9}" destId="{641A8F24-9888-471C-953D-507149B41D73}"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05D75E5-F082-4A28-BBE8-A7AE21F2FC33}" type="doc">
      <dgm:prSet loTypeId="urn:microsoft.com/office/officeart/2016/7/layout/RepeatingBendingProcessNew" loCatId="process" qsTypeId="urn:microsoft.com/office/officeart/2005/8/quickstyle/simple4" qsCatId="simple" csTypeId="urn:microsoft.com/office/officeart/2005/8/colors/colorful2" csCatId="colorful" phldr="1"/>
      <dgm:spPr/>
      <dgm:t>
        <a:bodyPr/>
        <a:lstStyle/>
        <a:p>
          <a:endParaRPr lang="en-US"/>
        </a:p>
      </dgm:t>
    </dgm:pt>
    <dgm:pt modelId="{13B8897A-F374-43DB-9216-D95C88084050}">
      <dgm:prSet/>
      <dgm:spPr/>
      <dgm:t>
        <a:bodyPr/>
        <a:lstStyle/>
        <a:p>
          <a:r>
            <a:rPr lang="en-US" b="1">
              <a:solidFill>
                <a:schemeClr val="bg1"/>
              </a:solidFill>
              <a:latin typeface="Calibri" panose="020F0502020204030204" pitchFamily="34" charset="0"/>
              <a:cs typeface="Calibri" panose="020F0502020204030204" pitchFamily="34" charset="0"/>
            </a:rPr>
            <a:t>CAREER DEVELOPMENT BOARD (C-Way, Separation, MNA)</a:t>
          </a:r>
        </a:p>
      </dgm:t>
    </dgm:pt>
    <dgm:pt modelId="{18510359-E676-46FF-8101-CFA589186C4D}" type="parTrans" cxnId="{BE5784C2-3161-463D-830F-C8222E4840F1}">
      <dgm:prSet/>
      <dgm:spPr/>
      <dgm:t>
        <a:bodyPr/>
        <a:lstStyle/>
        <a:p>
          <a:endParaRPr lang="en-US"/>
        </a:p>
      </dgm:t>
    </dgm:pt>
    <dgm:pt modelId="{2001C819-612A-4DFB-AD6C-5C67C3399A87}" type="sibTrans" cxnId="{BE5784C2-3161-463D-830F-C8222E4840F1}">
      <dgm:prSet/>
      <dgm:spPr/>
      <dgm:t>
        <a:bodyPr/>
        <a:lstStyle/>
        <a:p>
          <a:endParaRPr lang="en-US" b="1">
            <a:solidFill>
              <a:schemeClr val="bg1"/>
            </a:solidFill>
            <a:latin typeface="Calibri" panose="020F0502020204030204" pitchFamily="34" charset="0"/>
            <a:cs typeface="Calibri" panose="020F0502020204030204" pitchFamily="34" charset="0"/>
          </a:endParaRPr>
        </a:p>
      </dgm:t>
    </dgm:pt>
    <dgm:pt modelId="{164D147C-6CBB-46A3-AAFC-1256ECDD7A63}">
      <dgm:prSet/>
      <dgm:spPr/>
      <dgm:t>
        <a:bodyPr/>
        <a:lstStyle/>
        <a:p>
          <a:r>
            <a:rPr lang="en-US" b="1">
              <a:solidFill>
                <a:schemeClr val="bg1"/>
              </a:solidFill>
              <a:latin typeface="Calibri" panose="020F0502020204030204" pitchFamily="34" charset="0"/>
              <a:cs typeface="Calibri" panose="020F0502020204030204" pitchFamily="34" charset="0"/>
            </a:rPr>
            <a:t>Discuss Reserve benefits for separating/undecided Sailors.</a:t>
          </a:r>
        </a:p>
      </dgm:t>
    </dgm:pt>
    <dgm:pt modelId="{36FAD249-B720-4308-B20F-636B763C8196}" type="parTrans" cxnId="{0AF6F77D-7EE8-4972-92C3-E7F1E84BEFEE}">
      <dgm:prSet/>
      <dgm:spPr/>
      <dgm:t>
        <a:bodyPr/>
        <a:lstStyle/>
        <a:p>
          <a:endParaRPr lang="en-US"/>
        </a:p>
      </dgm:t>
    </dgm:pt>
    <dgm:pt modelId="{2B481E5D-B930-4F8C-8B33-977283736AD0}" type="sibTrans" cxnId="{0AF6F77D-7EE8-4972-92C3-E7F1E84BEFEE}">
      <dgm:prSet/>
      <dgm:spPr/>
      <dgm:t>
        <a:bodyPr/>
        <a:lstStyle/>
        <a:p>
          <a:endParaRPr lang="en-US" b="1">
            <a:solidFill>
              <a:schemeClr val="bg1"/>
            </a:solidFill>
            <a:latin typeface="Calibri" panose="020F0502020204030204" pitchFamily="34" charset="0"/>
            <a:cs typeface="Calibri" panose="020F0502020204030204" pitchFamily="34" charset="0"/>
          </a:endParaRPr>
        </a:p>
      </dgm:t>
    </dgm:pt>
    <dgm:pt modelId="{BD4FB4BE-893E-4052-8DBB-D8645B3C3FC7}">
      <dgm:prSet/>
      <dgm:spPr/>
      <dgm:t>
        <a:bodyPr/>
        <a:lstStyle/>
        <a:p>
          <a:r>
            <a:rPr lang="en-US" b="1">
              <a:solidFill>
                <a:schemeClr val="bg1"/>
              </a:solidFill>
              <a:latin typeface="Calibri" panose="020F0502020204030204" pitchFamily="34" charset="0"/>
              <a:cs typeface="Calibri" panose="020F0502020204030204" pitchFamily="34" charset="0"/>
            </a:rPr>
            <a:t>Update Career Intentions in CIMS, C-Way and MNA.</a:t>
          </a:r>
        </a:p>
      </dgm:t>
    </dgm:pt>
    <dgm:pt modelId="{1586B091-EC0C-4ED7-AFF3-72FDFBD4C412}" type="parTrans" cxnId="{D695756D-58DA-4E8B-B8BE-C8523F3246E8}">
      <dgm:prSet/>
      <dgm:spPr/>
      <dgm:t>
        <a:bodyPr/>
        <a:lstStyle/>
        <a:p>
          <a:endParaRPr lang="en-US"/>
        </a:p>
      </dgm:t>
    </dgm:pt>
    <dgm:pt modelId="{267A14BB-8630-4C44-AD57-14CE226A7641}" type="sibTrans" cxnId="{D695756D-58DA-4E8B-B8BE-C8523F3246E8}">
      <dgm:prSet/>
      <dgm:spPr/>
      <dgm:t>
        <a:bodyPr/>
        <a:lstStyle/>
        <a:p>
          <a:endParaRPr lang="en-US" b="1">
            <a:solidFill>
              <a:schemeClr val="bg1"/>
            </a:solidFill>
            <a:latin typeface="Calibri" panose="020F0502020204030204" pitchFamily="34" charset="0"/>
            <a:cs typeface="Calibri" panose="020F0502020204030204" pitchFamily="34" charset="0"/>
          </a:endParaRPr>
        </a:p>
      </dgm:t>
    </dgm:pt>
    <dgm:pt modelId="{F26C76B1-7FFD-4F8E-A99C-E1F361130217}">
      <dgm:prSet/>
      <dgm:spPr/>
      <dgm:t>
        <a:bodyPr/>
        <a:lstStyle/>
        <a:p>
          <a:r>
            <a:rPr lang="en-US" b="1">
              <a:solidFill>
                <a:schemeClr val="bg1"/>
              </a:solidFill>
              <a:latin typeface="Calibri" panose="020F0502020204030204" pitchFamily="34" charset="0"/>
              <a:cs typeface="Calibri" panose="020F0502020204030204" pitchFamily="34" charset="0"/>
            </a:rPr>
            <a:t>Submission of AC2RC Quota in CWAY</a:t>
          </a:r>
        </a:p>
      </dgm:t>
    </dgm:pt>
    <dgm:pt modelId="{29B722D5-8FB5-4B79-83F5-6CC621117986}" type="parTrans" cxnId="{C7B1F4F1-812A-472B-BA80-CEAAC1C52AA6}">
      <dgm:prSet/>
      <dgm:spPr/>
      <dgm:t>
        <a:bodyPr/>
        <a:lstStyle/>
        <a:p>
          <a:endParaRPr lang="en-US"/>
        </a:p>
      </dgm:t>
    </dgm:pt>
    <dgm:pt modelId="{D3C5A871-EB3F-418E-BF14-AF4262F6433F}" type="sibTrans" cxnId="{C7B1F4F1-812A-472B-BA80-CEAAC1C52AA6}">
      <dgm:prSet/>
      <dgm:spPr/>
      <dgm:t>
        <a:bodyPr/>
        <a:lstStyle/>
        <a:p>
          <a:endParaRPr lang="en-US" b="1">
            <a:solidFill>
              <a:schemeClr val="bg1"/>
            </a:solidFill>
            <a:latin typeface="Calibri" panose="020F0502020204030204" pitchFamily="34" charset="0"/>
            <a:cs typeface="Calibri" panose="020F0502020204030204" pitchFamily="34" charset="0"/>
          </a:endParaRPr>
        </a:p>
      </dgm:t>
    </dgm:pt>
    <dgm:pt modelId="{810C6196-4CC7-461B-9AD0-AEE78B9EB96E}">
      <dgm:prSet/>
      <dgm:spPr/>
      <dgm:t>
        <a:bodyPr/>
        <a:lstStyle/>
        <a:p>
          <a:r>
            <a:rPr lang="en-US" b="1">
              <a:solidFill>
                <a:schemeClr val="bg1"/>
              </a:solidFill>
              <a:latin typeface="Calibri" panose="020F0502020204030204" pitchFamily="34" charset="0"/>
              <a:cs typeface="Calibri" panose="020F0502020204030204" pitchFamily="34" charset="0"/>
            </a:rPr>
            <a:t>RPAC Transition Assistant (TA)</a:t>
          </a:r>
        </a:p>
      </dgm:t>
    </dgm:pt>
    <dgm:pt modelId="{EA376F37-7252-47B8-9110-431FA1885F98}" type="parTrans" cxnId="{205C1190-FAA9-48A9-82A2-3A57440EAAA8}">
      <dgm:prSet/>
      <dgm:spPr/>
      <dgm:t>
        <a:bodyPr/>
        <a:lstStyle/>
        <a:p>
          <a:endParaRPr lang="en-US"/>
        </a:p>
      </dgm:t>
    </dgm:pt>
    <dgm:pt modelId="{806AA4FF-9009-4102-8E73-A0D3F965EAD0}" type="sibTrans" cxnId="{205C1190-FAA9-48A9-82A2-3A57440EAAA8}">
      <dgm:prSet/>
      <dgm:spPr/>
      <dgm:t>
        <a:bodyPr/>
        <a:lstStyle/>
        <a:p>
          <a:endParaRPr lang="en-US" b="1">
            <a:solidFill>
              <a:schemeClr val="bg1"/>
            </a:solidFill>
            <a:latin typeface="Calibri" panose="020F0502020204030204" pitchFamily="34" charset="0"/>
            <a:cs typeface="Calibri" panose="020F0502020204030204" pitchFamily="34" charset="0"/>
          </a:endParaRPr>
        </a:p>
      </dgm:t>
    </dgm:pt>
    <dgm:pt modelId="{9EAF7D20-7774-49FE-A192-C59A84879B52}">
      <dgm:prSet/>
      <dgm:spPr/>
      <dgm:t>
        <a:bodyPr/>
        <a:lstStyle/>
        <a:p>
          <a:r>
            <a:rPr lang="en-US" b="1">
              <a:solidFill>
                <a:schemeClr val="bg1"/>
              </a:solidFill>
              <a:latin typeface="Calibri" panose="020F0502020204030204" pitchFamily="34" charset="0"/>
              <a:cs typeface="Calibri" panose="020F0502020204030204" pitchFamily="34" charset="0"/>
            </a:rPr>
            <a:t>RPAC TA reaches out for documents to be submitted.  </a:t>
          </a:r>
        </a:p>
      </dgm:t>
    </dgm:pt>
    <dgm:pt modelId="{16C1273F-91D5-4579-95D1-ED5CA0170C95}" type="parTrans" cxnId="{26B29E3F-D06D-40DB-83E7-8247E59C0310}">
      <dgm:prSet/>
      <dgm:spPr/>
      <dgm:t>
        <a:bodyPr/>
        <a:lstStyle/>
        <a:p>
          <a:endParaRPr lang="en-US"/>
        </a:p>
      </dgm:t>
    </dgm:pt>
    <dgm:pt modelId="{144FCE50-3500-4B87-83BC-8558D6698328}" type="sibTrans" cxnId="{26B29E3F-D06D-40DB-83E7-8247E59C0310}">
      <dgm:prSet/>
      <dgm:spPr/>
      <dgm:t>
        <a:bodyPr/>
        <a:lstStyle/>
        <a:p>
          <a:endParaRPr lang="en-US" b="1">
            <a:solidFill>
              <a:schemeClr val="bg1"/>
            </a:solidFill>
            <a:latin typeface="Calibri" panose="020F0502020204030204" pitchFamily="34" charset="0"/>
            <a:cs typeface="Calibri" panose="020F0502020204030204" pitchFamily="34" charset="0"/>
          </a:endParaRPr>
        </a:p>
      </dgm:t>
    </dgm:pt>
    <dgm:pt modelId="{A931935F-6CB7-487A-B5DF-30E1CC213118}">
      <dgm:prSet/>
      <dgm:spPr/>
      <dgm:t>
        <a:bodyPr/>
        <a:lstStyle/>
        <a:p>
          <a:r>
            <a:rPr lang="en-US" b="1">
              <a:solidFill>
                <a:schemeClr val="bg1"/>
              </a:solidFill>
              <a:latin typeface="Calibri" panose="020F0502020204030204" pitchFamily="34" charset="0"/>
              <a:cs typeface="Calibri" panose="020F0502020204030204" pitchFamily="34" charset="0"/>
            </a:rPr>
            <a:t>If Sailor does not have MSO time left, reenlistment contract is signed with RPAC TA. </a:t>
          </a:r>
        </a:p>
      </dgm:t>
    </dgm:pt>
    <dgm:pt modelId="{7D726705-290B-4CAE-BA26-5A56384BBC7E}" type="parTrans" cxnId="{5E79D7E2-CD85-40B3-BE26-D1601516CA03}">
      <dgm:prSet/>
      <dgm:spPr/>
      <dgm:t>
        <a:bodyPr/>
        <a:lstStyle/>
        <a:p>
          <a:endParaRPr lang="en-US"/>
        </a:p>
      </dgm:t>
    </dgm:pt>
    <dgm:pt modelId="{C00AF68B-E09B-4BEF-B017-228D3C798996}" type="sibTrans" cxnId="{5E79D7E2-CD85-40B3-BE26-D1601516CA03}">
      <dgm:prSet/>
      <dgm:spPr/>
      <dgm:t>
        <a:bodyPr/>
        <a:lstStyle/>
        <a:p>
          <a:endParaRPr lang="en-US" b="1">
            <a:solidFill>
              <a:schemeClr val="bg1"/>
            </a:solidFill>
            <a:latin typeface="Calibri" panose="020F0502020204030204" pitchFamily="34" charset="0"/>
            <a:cs typeface="Calibri" panose="020F0502020204030204" pitchFamily="34" charset="0"/>
          </a:endParaRPr>
        </a:p>
      </dgm:t>
    </dgm:pt>
    <dgm:pt modelId="{1F76A655-C051-4822-B501-E563BA56BE96}">
      <dgm:prSet/>
      <dgm:spPr/>
      <dgm:t>
        <a:bodyPr/>
        <a:lstStyle/>
        <a:p>
          <a:r>
            <a:rPr lang="en-US" b="1">
              <a:solidFill>
                <a:schemeClr val="bg1"/>
              </a:solidFill>
              <a:latin typeface="Calibri" panose="020F0502020204030204" pitchFamily="34" charset="0"/>
              <a:cs typeface="Calibri" panose="020F0502020204030204" pitchFamily="34" charset="0"/>
            </a:rPr>
            <a:t>Point of Contact that is working the case will reach out to the Sailor. </a:t>
          </a:r>
        </a:p>
      </dgm:t>
    </dgm:pt>
    <dgm:pt modelId="{DF6B0987-92A1-47E7-BD09-4E5A066B1FF3}" type="parTrans" cxnId="{F48B2388-37D2-4915-B0B9-ED1CD86401E2}">
      <dgm:prSet/>
      <dgm:spPr/>
      <dgm:t>
        <a:bodyPr/>
        <a:lstStyle/>
        <a:p>
          <a:endParaRPr lang="en-US"/>
        </a:p>
      </dgm:t>
    </dgm:pt>
    <dgm:pt modelId="{6D227E1E-4402-4F7A-AAD3-FE2C79E59DA4}" type="sibTrans" cxnId="{F48B2388-37D2-4915-B0B9-ED1CD86401E2}">
      <dgm:prSet/>
      <dgm:spPr/>
      <dgm:t>
        <a:bodyPr/>
        <a:lstStyle/>
        <a:p>
          <a:endParaRPr lang="en-US"/>
        </a:p>
      </dgm:t>
    </dgm:pt>
    <dgm:pt modelId="{5879ACF5-F8C3-4220-8EAF-C05572D6A014}" type="pres">
      <dgm:prSet presAssocID="{905D75E5-F082-4A28-BBE8-A7AE21F2FC33}" presName="Name0" presStyleCnt="0">
        <dgm:presLayoutVars>
          <dgm:dir/>
          <dgm:resizeHandles val="exact"/>
        </dgm:presLayoutVars>
      </dgm:prSet>
      <dgm:spPr/>
    </dgm:pt>
    <dgm:pt modelId="{5C20A431-053D-46C9-87A9-5B1CF6AE1944}" type="pres">
      <dgm:prSet presAssocID="{13B8897A-F374-43DB-9216-D95C88084050}" presName="node" presStyleLbl="node1" presStyleIdx="0" presStyleCnt="8">
        <dgm:presLayoutVars>
          <dgm:bulletEnabled val="1"/>
        </dgm:presLayoutVars>
      </dgm:prSet>
      <dgm:spPr/>
    </dgm:pt>
    <dgm:pt modelId="{878E2094-F501-4722-AEC4-5734DB41580D}" type="pres">
      <dgm:prSet presAssocID="{2001C819-612A-4DFB-AD6C-5C67C3399A87}" presName="sibTrans" presStyleLbl="sibTrans1D1" presStyleIdx="0" presStyleCnt="7"/>
      <dgm:spPr/>
    </dgm:pt>
    <dgm:pt modelId="{1194B834-BC79-4BE0-8FBB-309BDE1A0D86}" type="pres">
      <dgm:prSet presAssocID="{2001C819-612A-4DFB-AD6C-5C67C3399A87}" presName="connectorText" presStyleLbl="sibTrans1D1" presStyleIdx="0" presStyleCnt="7"/>
      <dgm:spPr/>
    </dgm:pt>
    <dgm:pt modelId="{E961F5FF-C8DD-441B-9CFC-83078189D5FF}" type="pres">
      <dgm:prSet presAssocID="{164D147C-6CBB-46A3-AAFC-1256ECDD7A63}" presName="node" presStyleLbl="node1" presStyleIdx="1" presStyleCnt="8">
        <dgm:presLayoutVars>
          <dgm:bulletEnabled val="1"/>
        </dgm:presLayoutVars>
      </dgm:prSet>
      <dgm:spPr/>
    </dgm:pt>
    <dgm:pt modelId="{296E166C-8122-4CC9-B92B-770A7B188EBC}" type="pres">
      <dgm:prSet presAssocID="{2B481E5D-B930-4F8C-8B33-977283736AD0}" presName="sibTrans" presStyleLbl="sibTrans1D1" presStyleIdx="1" presStyleCnt="7"/>
      <dgm:spPr/>
    </dgm:pt>
    <dgm:pt modelId="{C9255C6C-E765-4D80-A9CD-CAA5C026EFA3}" type="pres">
      <dgm:prSet presAssocID="{2B481E5D-B930-4F8C-8B33-977283736AD0}" presName="connectorText" presStyleLbl="sibTrans1D1" presStyleIdx="1" presStyleCnt="7"/>
      <dgm:spPr/>
    </dgm:pt>
    <dgm:pt modelId="{B93D8680-E225-4B57-B01B-7F3695F2B2FC}" type="pres">
      <dgm:prSet presAssocID="{BD4FB4BE-893E-4052-8DBB-D8645B3C3FC7}" presName="node" presStyleLbl="node1" presStyleIdx="2" presStyleCnt="8">
        <dgm:presLayoutVars>
          <dgm:bulletEnabled val="1"/>
        </dgm:presLayoutVars>
      </dgm:prSet>
      <dgm:spPr/>
    </dgm:pt>
    <dgm:pt modelId="{DBCA57E0-CEE9-4CAB-B936-B6FF4B79D571}" type="pres">
      <dgm:prSet presAssocID="{267A14BB-8630-4C44-AD57-14CE226A7641}" presName="sibTrans" presStyleLbl="sibTrans1D1" presStyleIdx="2" presStyleCnt="7"/>
      <dgm:spPr/>
    </dgm:pt>
    <dgm:pt modelId="{D860B64F-C260-4CC2-8752-2899A8E8FDAD}" type="pres">
      <dgm:prSet presAssocID="{267A14BB-8630-4C44-AD57-14CE226A7641}" presName="connectorText" presStyleLbl="sibTrans1D1" presStyleIdx="2" presStyleCnt="7"/>
      <dgm:spPr/>
    </dgm:pt>
    <dgm:pt modelId="{609A5413-562C-467E-8F52-B8CD84479BD9}" type="pres">
      <dgm:prSet presAssocID="{F26C76B1-7FFD-4F8E-A99C-E1F361130217}" presName="node" presStyleLbl="node1" presStyleIdx="3" presStyleCnt="8">
        <dgm:presLayoutVars>
          <dgm:bulletEnabled val="1"/>
        </dgm:presLayoutVars>
      </dgm:prSet>
      <dgm:spPr/>
    </dgm:pt>
    <dgm:pt modelId="{4386A11C-46EC-4498-9D12-864AFB3F7385}" type="pres">
      <dgm:prSet presAssocID="{D3C5A871-EB3F-418E-BF14-AF4262F6433F}" presName="sibTrans" presStyleLbl="sibTrans1D1" presStyleIdx="3" presStyleCnt="7"/>
      <dgm:spPr/>
    </dgm:pt>
    <dgm:pt modelId="{73E84F49-44D7-4890-B698-2E0820568053}" type="pres">
      <dgm:prSet presAssocID="{D3C5A871-EB3F-418E-BF14-AF4262F6433F}" presName="connectorText" presStyleLbl="sibTrans1D1" presStyleIdx="3" presStyleCnt="7"/>
      <dgm:spPr/>
    </dgm:pt>
    <dgm:pt modelId="{640BEEC5-2CB5-46F2-8FA3-B5D105B61EB0}" type="pres">
      <dgm:prSet presAssocID="{810C6196-4CC7-461B-9AD0-AEE78B9EB96E}" presName="node" presStyleLbl="node1" presStyleIdx="4" presStyleCnt="8">
        <dgm:presLayoutVars>
          <dgm:bulletEnabled val="1"/>
        </dgm:presLayoutVars>
      </dgm:prSet>
      <dgm:spPr/>
    </dgm:pt>
    <dgm:pt modelId="{BF509EC5-0D3D-4702-9013-B5187CF74C4E}" type="pres">
      <dgm:prSet presAssocID="{806AA4FF-9009-4102-8E73-A0D3F965EAD0}" presName="sibTrans" presStyleLbl="sibTrans1D1" presStyleIdx="4" presStyleCnt="7"/>
      <dgm:spPr/>
    </dgm:pt>
    <dgm:pt modelId="{9628D452-A1C8-45EE-9843-29576D532C4A}" type="pres">
      <dgm:prSet presAssocID="{806AA4FF-9009-4102-8E73-A0D3F965EAD0}" presName="connectorText" presStyleLbl="sibTrans1D1" presStyleIdx="4" presStyleCnt="7"/>
      <dgm:spPr/>
    </dgm:pt>
    <dgm:pt modelId="{72157BBA-241E-41BD-93EA-53A36038B08C}" type="pres">
      <dgm:prSet presAssocID="{9EAF7D20-7774-49FE-A192-C59A84879B52}" presName="node" presStyleLbl="node1" presStyleIdx="5" presStyleCnt="8">
        <dgm:presLayoutVars>
          <dgm:bulletEnabled val="1"/>
        </dgm:presLayoutVars>
      </dgm:prSet>
      <dgm:spPr/>
    </dgm:pt>
    <dgm:pt modelId="{C31512F0-EFE0-4FEC-93AB-7707ACAA6935}" type="pres">
      <dgm:prSet presAssocID="{144FCE50-3500-4B87-83BC-8558D6698328}" presName="sibTrans" presStyleLbl="sibTrans1D1" presStyleIdx="5" presStyleCnt="7"/>
      <dgm:spPr/>
    </dgm:pt>
    <dgm:pt modelId="{A9BFF14D-5D65-4708-A1BF-962427D0327E}" type="pres">
      <dgm:prSet presAssocID="{144FCE50-3500-4B87-83BC-8558D6698328}" presName="connectorText" presStyleLbl="sibTrans1D1" presStyleIdx="5" presStyleCnt="7"/>
      <dgm:spPr/>
    </dgm:pt>
    <dgm:pt modelId="{7A8354D9-851A-44FC-8498-06C7110C9C85}" type="pres">
      <dgm:prSet presAssocID="{A931935F-6CB7-487A-B5DF-30E1CC213118}" presName="node" presStyleLbl="node1" presStyleIdx="6" presStyleCnt="8">
        <dgm:presLayoutVars>
          <dgm:bulletEnabled val="1"/>
        </dgm:presLayoutVars>
      </dgm:prSet>
      <dgm:spPr/>
    </dgm:pt>
    <dgm:pt modelId="{70D26B8C-D33E-4BDE-B727-4D60149B719F}" type="pres">
      <dgm:prSet presAssocID="{C00AF68B-E09B-4BEF-B017-228D3C798996}" presName="sibTrans" presStyleLbl="sibTrans1D1" presStyleIdx="6" presStyleCnt="7"/>
      <dgm:spPr/>
    </dgm:pt>
    <dgm:pt modelId="{8132215E-FF4D-420B-85D8-049AE1C3869D}" type="pres">
      <dgm:prSet presAssocID="{C00AF68B-E09B-4BEF-B017-228D3C798996}" presName="connectorText" presStyleLbl="sibTrans1D1" presStyleIdx="6" presStyleCnt="7"/>
      <dgm:spPr/>
    </dgm:pt>
    <dgm:pt modelId="{4746345A-69FA-4385-9A5B-4446B3CEA35E}" type="pres">
      <dgm:prSet presAssocID="{1F76A655-C051-4822-B501-E563BA56BE96}" presName="node" presStyleLbl="node1" presStyleIdx="7" presStyleCnt="8">
        <dgm:presLayoutVars>
          <dgm:bulletEnabled val="1"/>
        </dgm:presLayoutVars>
      </dgm:prSet>
      <dgm:spPr/>
    </dgm:pt>
  </dgm:ptLst>
  <dgm:cxnLst>
    <dgm:cxn modelId="{3D72A800-6F2F-4228-8BE5-9D98AE4C0455}" type="presOf" srcId="{BD4FB4BE-893E-4052-8DBB-D8645B3C3FC7}" destId="{B93D8680-E225-4B57-B01B-7F3695F2B2FC}" srcOrd="0" destOrd="0" presId="urn:microsoft.com/office/officeart/2016/7/layout/RepeatingBendingProcessNew"/>
    <dgm:cxn modelId="{BE0CB50A-50B0-4991-A438-87DDC7E9477E}" type="presOf" srcId="{267A14BB-8630-4C44-AD57-14CE226A7641}" destId="{DBCA57E0-CEE9-4CAB-B936-B6FF4B79D571}" srcOrd="0" destOrd="0" presId="urn:microsoft.com/office/officeart/2016/7/layout/RepeatingBendingProcessNew"/>
    <dgm:cxn modelId="{8C7B8713-1541-4D88-966C-0498AF2B4E0B}" type="presOf" srcId="{D3C5A871-EB3F-418E-BF14-AF4262F6433F}" destId="{4386A11C-46EC-4498-9D12-864AFB3F7385}" srcOrd="0" destOrd="0" presId="urn:microsoft.com/office/officeart/2016/7/layout/RepeatingBendingProcessNew"/>
    <dgm:cxn modelId="{39D1001A-6A31-4C22-A81F-7F15E5B8C850}" type="presOf" srcId="{2B481E5D-B930-4F8C-8B33-977283736AD0}" destId="{C9255C6C-E765-4D80-A9CD-CAA5C026EFA3}" srcOrd="1" destOrd="0" presId="urn:microsoft.com/office/officeart/2016/7/layout/RepeatingBendingProcessNew"/>
    <dgm:cxn modelId="{C750311D-FE5B-4FD5-A841-B647E339143F}" type="presOf" srcId="{C00AF68B-E09B-4BEF-B017-228D3C798996}" destId="{8132215E-FF4D-420B-85D8-049AE1C3869D}" srcOrd="1" destOrd="0" presId="urn:microsoft.com/office/officeart/2016/7/layout/RepeatingBendingProcessNew"/>
    <dgm:cxn modelId="{71ADF81F-18C2-4C38-8FE5-D50BC3D0B05E}" type="presOf" srcId="{144FCE50-3500-4B87-83BC-8558D6698328}" destId="{A9BFF14D-5D65-4708-A1BF-962427D0327E}" srcOrd="1" destOrd="0" presId="urn:microsoft.com/office/officeart/2016/7/layout/RepeatingBendingProcessNew"/>
    <dgm:cxn modelId="{3DC35528-D3D7-4328-AF66-5D5508E81EA7}" type="presOf" srcId="{C00AF68B-E09B-4BEF-B017-228D3C798996}" destId="{70D26B8C-D33E-4BDE-B727-4D60149B719F}" srcOrd="0" destOrd="0" presId="urn:microsoft.com/office/officeart/2016/7/layout/RepeatingBendingProcessNew"/>
    <dgm:cxn modelId="{E0C8F62B-4FD3-4835-B85C-5D048AED0AE9}" type="presOf" srcId="{144FCE50-3500-4B87-83BC-8558D6698328}" destId="{C31512F0-EFE0-4FEC-93AB-7707ACAA6935}" srcOrd="0" destOrd="0" presId="urn:microsoft.com/office/officeart/2016/7/layout/RepeatingBendingProcessNew"/>
    <dgm:cxn modelId="{26B29E3F-D06D-40DB-83E7-8247E59C0310}" srcId="{905D75E5-F082-4A28-BBE8-A7AE21F2FC33}" destId="{9EAF7D20-7774-49FE-A192-C59A84879B52}" srcOrd="5" destOrd="0" parTransId="{16C1273F-91D5-4579-95D1-ED5CA0170C95}" sibTransId="{144FCE50-3500-4B87-83BC-8558D6698328}"/>
    <dgm:cxn modelId="{DDBA6E45-B1B8-4F3A-89F8-7C6F10A0CA08}" type="presOf" srcId="{13B8897A-F374-43DB-9216-D95C88084050}" destId="{5C20A431-053D-46C9-87A9-5B1CF6AE1944}" srcOrd="0" destOrd="0" presId="urn:microsoft.com/office/officeart/2016/7/layout/RepeatingBendingProcessNew"/>
    <dgm:cxn modelId="{E379416A-2CA1-4C1E-9CEB-37DA383F20F2}" type="presOf" srcId="{905D75E5-F082-4A28-BBE8-A7AE21F2FC33}" destId="{5879ACF5-F8C3-4220-8EAF-C05572D6A014}" srcOrd="0" destOrd="0" presId="urn:microsoft.com/office/officeart/2016/7/layout/RepeatingBendingProcessNew"/>
    <dgm:cxn modelId="{F0C1846A-9B69-402B-ADFB-0CAB1C9FE6B5}" type="presOf" srcId="{2001C819-612A-4DFB-AD6C-5C67C3399A87}" destId="{1194B834-BC79-4BE0-8FBB-309BDE1A0D86}" srcOrd="1" destOrd="0" presId="urn:microsoft.com/office/officeart/2016/7/layout/RepeatingBendingProcessNew"/>
    <dgm:cxn modelId="{D695756D-58DA-4E8B-B8BE-C8523F3246E8}" srcId="{905D75E5-F082-4A28-BBE8-A7AE21F2FC33}" destId="{BD4FB4BE-893E-4052-8DBB-D8645B3C3FC7}" srcOrd="2" destOrd="0" parTransId="{1586B091-EC0C-4ED7-AFF3-72FDFBD4C412}" sibTransId="{267A14BB-8630-4C44-AD57-14CE226A7641}"/>
    <dgm:cxn modelId="{CF645B79-7835-485F-A0F7-362DC269F434}" type="presOf" srcId="{D3C5A871-EB3F-418E-BF14-AF4262F6433F}" destId="{73E84F49-44D7-4890-B698-2E0820568053}" srcOrd="1" destOrd="0" presId="urn:microsoft.com/office/officeart/2016/7/layout/RepeatingBendingProcessNew"/>
    <dgm:cxn modelId="{EC7A6879-5F1C-40EC-B75C-DB406C96D2BB}" type="presOf" srcId="{2001C819-612A-4DFB-AD6C-5C67C3399A87}" destId="{878E2094-F501-4722-AEC4-5734DB41580D}" srcOrd="0" destOrd="0" presId="urn:microsoft.com/office/officeart/2016/7/layout/RepeatingBendingProcessNew"/>
    <dgm:cxn modelId="{0AF6F77D-7EE8-4972-92C3-E7F1E84BEFEE}" srcId="{905D75E5-F082-4A28-BBE8-A7AE21F2FC33}" destId="{164D147C-6CBB-46A3-AAFC-1256ECDD7A63}" srcOrd="1" destOrd="0" parTransId="{36FAD249-B720-4308-B20F-636B763C8196}" sibTransId="{2B481E5D-B930-4F8C-8B33-977283736AD0}"/>
    <dgm:cxn modelId="{F48B2388-37D2-4915-B0B9-ED1CD86401E2}" srcId="{905D75E5-F082-4A28-BBE8-A7AE21F2FC33}" destId="{1F76A655-C051-4822-B501-E563BA56BE96}" srcOrd="7" destOrd="0" parTransId="{DF6B0987-92A1-47E7-BD09-4E5A066B1FF3}" sibTransId="{6D227E1E-4402-4F7A-AAD3-FE2C79E59DA4}"/>
    <dgm:cxn modelId="{205C1190-FAA9-48A9-82A2-3A57440EAAA8}" srcId="{905D75E5-F082-4A28-BBE8-A7AE21F2FC33}" destId="{810C6196-4CC7-461B-9AD0-AEE78B9EB96E}" srcOrd="4" destOrd="0" parTransId="{EA376F37-7252-47B8-9110-431FA1885F98}" sibTransId="{806AA4FF-9009-4102-8E73-A0D3F965EAD0}"/>
    <dgm:cxn modelId="{ABF74495-8A94-409E-9BFD-C4E105191727}" type="presOf" srcId="{164D147C-6CBB-46A3-AAFC-1256ECDD7A63}" destId="{E961F5FF-C8DD-441B-9CFC-83078189D5FF}" srcOrd="0" destOrd="0" presId="urn:microsoft.com/office/officeart/2016/7/layout/RepeatingBendingProcessNew"/>
    <dgm:cxn modelId="{DF020BA4-BE4E-4D9E-85F0-67E6E5E2B24B}" type="presOf" srcId="{F26C76B1-7FFD-4F8E-A99C-E1F361130217}" destId="{609A5413-562C-467E-8F52-B8CD84479BD9}" srcOrd="0" destOrd="0" presId="urn:microsoft.com/office/officeart/2016/7/layout/RepeatingBendingProcessNew"/>
    <dgm:cxn modelId="{09E984A9-E980-4EDC-A928-65E29576DC3E}" type="presOf" srcId="{267A14BB-8630-4C44-AD57-14CE226A7641}" destId="{D860B64F-C260-4CC2-8752-2899A8E8FDAD}" srcOrd="1" destOrd="0" presId="urn:microsoft.com/office/officeart/2016/7/layout/RepeatingBendingProcessNew"/>
    <dgm:cxn modelId="{ACE71CBF-0606-4358-A5A5-DFECCEE2C418}" type="presOf" srcId="{2B481E5D-B930-4F8C-8B33-977283736AD0}" destId="{296E166C-8122-4CC9-B92B-770A7B188EBC}" srcOrd="0" destOrd="0" presId="urn:microsoft.com/office/officeart/2016/7/layout/RepeatingBendingProcessNew"/>
    <dgm:cxn modelId="{BE5784C2-3161-463D-830F-C8222E4840F1}" srcId="{905D75E5-F082-4A28-BBE8-A7AE21F2FC33}" destId="{13B8897A-F374-43DB-9216-D95C88084050}" srcOrd="0" destOrd="0" parTransId="{18510359-E676-46FF-8101-CFA589186C4D}" sibTransId="{2001C819-612A-4DFB-AD6C-5C67C3399A87}"/>
    <dgm:cxn modelId="{6B7ACAD2-6590-4CFC-903F-3C83531DF3B2}" type="presOf" srcId="{810C6196-4CC7-461B-9AD0-AEE78B9EB96E}" destId="{640BEEC5-2CB5-46F2-8FA3-B5D105B61EB0}" srcOrd="0" destOrd="0" presId="urn:microsoft.com/office/officeart/2016/7/layout/RepeatingBendingProcessNew"/>
    <dgm:cxn modelId="{994C06D3-0C3E-4B34-A79A-F9948CB05742}" type="presOf" srcId="{9EAF7D20-7774-49FE-A192-C59A84879B52}" destId="{72157BBA-241E-41BD-93EA-53A36038B08C}" srcOrd="0" destOrd="0" presId="urn:microsoft.com/office/officeart/2016/7/layout/RepeatingBendingProcessNew"/>
    <dgm:cxn modelId="{5E79D7E2-CD85-40B3-BE26-D1601516CA03}" srcId="{905D75E5-F082-4A28-BBE8-A7AE21F2FC33}" destId="{A931935F-6CB7-487A-B5DF-30E1CC213118}" srcOrd="6" destOrd="0" parTransId="{7D726705-290B-4CAE-BA26-5A56384BBC7E}" sibTransId="{C00AF68B-E09B-4BEF-B017-228D3C798996}"/>
    <dgm:cxn modelId="{3855BBEC-A679-4A47-96C4-A424B197968D}" type="presOf" srcId="{A931935F-6CB7-487A-B5DF-30E1CC213118}" destId="{7A8354D9-851A-44FC-8498-06C7110C9C85}" srcOrd="0" destOrd="0" presId="urn:microsoft.com/office/officeart/2016/7/layout/RepeatingBendingProcessNew"/>
    <dgm:cxn modelId="{C7B1F4F1-812A-472B-BA80-CEAAC1C52AA6}" srcId="{905D75E5-F082-4A28-BBE8-A7AE21F2FC33}" destId="{F26C76B1-7FFD-4F8E-A99C-E1F361130217}" srcOrd="3" destOrd="0" parTransId="{29B722D5-8FB5-4B79-83F5-6CC621117986}" sibTransId="{D3C5A871-EB3F-418E-BF14-AF4262F6433F}"/>
    <dgm:cxn modelId="{3D9F7FF5-F727-4F6F-AF7B-CD49E92DEDFC}" type="presOf" srcId="{1F76A655-C051-4822-B501-E563BA56BE96}" destId="{4746345A-69FA-4385-9A5B-4446B3CEA35E}" srcOrd="0" destOrd="0" presId="urn:microsoft.com/office/officeart/2016/7/layout/RepeatingBendingProcessNew"/>
    <dgm:cxn modelId="{8AD3D7FB-83CA-451C-9D9E-C242326EE08B}" type="presOf" srcId="{806AA4FF-9009-4102-8E73-A0D3F965EAD0}" destId="{9628D452-A1C8-45EE-9843-29576D532C4A}" srcOrd="1" destOrd="0" presId="urn:microsoft.com/office/officeart/2016/7/layout/RepeatingBendingProcessNew"/>
    <dgm:cxn modelId="{677C95FE-FF6D-4C1A-B8F0-D85994F894FB}" type="presOf" srcId="{806AA4FF-9009-4102-8E73-A0D3F965EAD0}" destId="{BF509EC5-0D3D-4702-9013-B5187CF74C4E}" srcOrd="0" destOrd="0" presId="urn:microsoft.com/office/officeart/2016/7/layout/RepeatingBendingProcessNew"/>
    <dgm:cxn modelId="{73A0F580-ABBF-4F88-A847-8B68600C5386}" type="presParOf" srcId="{5879ACF5-F8C3-4220-8EAF-C05572D6A014}" destId="{5C20A431-053D-46C9-87A9-5B1CF6AE1944}" srcOrd="0" destOrd="0" presId="urn:microsoft.com/office/officeart/2016/7/layout/RepeatingBendingProcessNew"/>
    <dgm:cxn modelId="{BA3BD344-849B-42B9-8351-C4C7B1905139}" type="presParOf" srcId="{5879ACF5-F8C3-4220-8EAF-C05572D6A014}" destId="{878E2094-F501-4722-AEC4-5734DB41580D}" srcOrd="1" destOrd="0" presId="urn:microsoft.com/office/officeart/2016/7/layout/RepeatingBendingProcessNew"/>
    <dgm:cxn modelId="{3255FD4F-077B-401C-999D-992BCF2F46C3}" type="presParOf" srcId="{878E2094-F501-4722-AEC4-5734DB41580D}" destId="{1194B834-BC79-4BE0-8FBB-309BDE1A0D86}" srcOrd="0" destOrd="0" presId="urn:microsoft.com/office/officeart/2016/7/layout/RepeatingBendingProcessNew"/>
    <dgm:cxn modelId="{4DD31CD7-45E5-4765-AD95-39423D007AFA}" type="presParOf" srcId="{5879ACF5-F8C3-4220-8EAF-C05572D6A014}" destId="{E961F5FF-C8DD-441B-9CFC-83078189D5FF}" srcOrd="2" destOrd="0" presId="urn:microsoft.com/office/officeart/2016/7/layout/RepeatingBendingProcessNew"/>
    <dgm:cxn modelId="{661A0E5B-0D0F-4631-BD04-F7518EDCAB5B}" type="presParOf" srcId="{5879ACF5-F8C3-4220-8EAF-C05572D6A014}" destId="{296E166C-8122-4CC9-B92B-770A7B188EBC}" srcOrd="3" destOrd="0" presId="urn:microsoft.com/office/officeart/2016/7/layout/RepeatingBendingProcessNew"/>
    <dgm:cxn modelId="{2FB72A2A-6DE6-45B9-97BC-BDF9F97773B2}" type="presParOf" srcId="{296E166C-8122-4CC9-B92B-770A7B188EBC}" destId="{C9255C6C-E765-4D80-A9CD-CAA5C026EFA3}" srcOrd="0" destOrd="0" presId="urn:microsoft.com/office/officeart/2016/7/layout/RepeatingBendingProcessNew"/>
    <dgm:cxn modelId="{D6B914B9-2CF6-4921-8F30-D58A202A99AE}" type="presParOf" srcId="{5879ACF5-F8C3-4220-8EAF-C05572D6A014}" destId="{B93D8680-E225-4B57-B01B-7F3695F2B2FC}" srcOrd="4" destOrd="0" presId="urn:microsoft.com/office/officeart/2016/7/layout/RepeatingBendingProcessNew"/>
    <dgm:cxn modelId="{09E29BCB-8AB4-4A6F-8ACD-CDC78A5FC59B}" type="presParOf" srcId="{5879ACF5-F8C3-4220-8EAF-C05572D6A014}" destId="{DBCA57E0-CEE9-4CAB-B936-B6FF4B79D571}" srcOrd="5" destOrd="0" presId="urn:microsoft.com/office/officeart/2016/7/layout/RepeatingBendingProcessNew"/>
    <dgm:cxn modelId="{084F4AE4-680D-4F20-9F87-42B596CE838C}" type="presParOf" srcId="{DBCA57E0-CEE9-4CAB-B936-B6FF4B79D571}" destId="{D860B64F-C260-4CC2-8752-2899A8E8FDAD}" srcOrd="0" destOrd="0" presId="urn:microsoft.com/office/officeart/2016/7/layout/RepeatingBendingProcessNew"/>
    <dgm:cxn modelId="{E531C725-E765-46AE-A9C0-78779BAA2DA2}" type="presParOf" srcId="{5879ACF5-F8C3-4220-8EAF-C05572D6A014}" destId="{609A5413-562C-467E-8F52-B8CD84479BD9}" srcOrd="6" destOrd="0" presId="urn:microsoft.com/office/officeart/2016/7/layout/RepeatingBendingProcessNew"/>
    <dgm:cxn modelId="{21DA8A7C-328F-4D80-B640-91F371B9C8AD}" type="presParOf" srcId="{5879ACF5-F8C3-4220-8EAF-C05572D6A014}" destId="{4386A11C-46EC-4498-9D12-864AFB3F7385}" srcOrd="7" destOrd="0" presId="urn:microsoft.com/office/officeart/2016/7/layout/RepeatingBendingProcessNew"/>
    <dgm:cxn modelId="{EFA2A519-01A8-4DB1-B8E1-FA53686D2320}" type="presParOf" srcId="{4386A11C-46EC-4498-9D12-864AFB3F7385}" destId="{73E84F49-44D7-4890-B698-2E0820568053}" srcOrd="0" destOrd="0" presId="urn:microsoft.com/office/officeart/2016/7/layout/RepeatingBendingProcessNew"/>
    <dgm:cxn modelId="{CF2A25B5-5500-4273-9619-4CF72C5796B9}" type="presParOf" srcId="{5879ACF5-F8C3-4220-8EAF-C05572D6A014}" destId="{640BEEC5-2CB5-46F2-8FA3-B5D105B61EB0}" srcOrd="8" destOrd="0" presId="urn:microsoft.com/office/officeart/2016/7/layout/RepeatingBendingProcessNew"/>
    <dgm:cxn modelId="{7E05A5AC-E40D-40CF-933C-83B9A9A8BA34}" type="presParOf" srcId="{5879ACF5-F8C3-4220-8EAF-C05572D6A014}" destId="{BF509EC5-0D3D-4702-9013-B5187CF74C4E}" srcOrd="9" destOrd="0" presId="urn:microsoft.com/office/officeart/2016/7/layout/RepeatingBendingProcessNew"/>
    <dgm:cxn modelId="{35ED4A84-580D-48C9-BC48-0FA2C14730D7}" type="presParOf" srcId="{BF509EC5-0D3D-4702-9013-B5187CF74C4E}" destId="{9628D452-A1C8-45EE-9843-29576D532C4A}" srcOrd="0" destOrd="0" presId="urn:microsoft.com/office/officeart/2016/7/layout/RepeatingBendingProcessNew"/>
    <dgm:cxn modelId="{D0196067-66EF-48E4-A7EC-8B27BB626E13}" type="presParOf" srcId="{5879ACF5-F8C3-4220-8EAF-C05572D6A014}" destId="{72157BBA-241E-41BD-93EA-53A36038B08C}" srcOrd="10" destOrd="0" presId="urn:microsoft.com/office/officeart/2016/7/layout/RepeatingBendingProcessNew"/>
    <dgm:cxn modelId="{2816602C-F982-458C-B2AA-88E3AF9C2056}" type="presParOf" srcId="{5879ACF5-F8C3-4220-8EAF-C05572D6A014}" destId="{C31512F0-EFE0-4FEC-93AB-7707ACAA6935}" srcOrd="11" destOrd="0" presId="urn:microsoft.com/office/officeart/2016/7/layout/RepeatingBendingProcessNew"/>
    <dgm:cxn modelId="{AB42C0C3-DDDA-4E3F-9087-A00A63D5BF2B}" type="presParOf" srcId="{C31512F0-EFE0-4FEC-93AB-7707ACAA6935}" destId="{A9BFF14D-5D65-4708-A1BF-962427D0327E}" srcOrd="0" destOrd="0" presId="urn:microsoft.com/office/officeart/2016/7/layout/RepeatingBendingProcessNew"/>
    <dgm:cxn modelId="{CFD6BC4D-16A9-4CC6-9CD7-DEB1F88D5546}" type="presParOf" srcId="{5879ACF5-F8C3-4220-8EAF-C05572D6A014}" destId="{7A8354D9-851A-44FC-8498-06C7110C9C85}" srcOrd="12" destOrd="0" presId="urn:microsoft.com/office/officeart/2016/7/layout/RepeatingBendingProcessNew"/>
    <dgm:cxn modelId="{D4941F00-FF13-4112-B121-D5944FFB3CFD}" type="presParOf" srcId="{5879ACF5-F8C3-4220-8EAF-C05572D6A014}" destId="{70D26B8C-D33E-4BDE-B727-4D60149B719F}" srcOrd="13" destOrd="0" presId="urn:microsoft.com/office/officeart/2016/7/layout/RepeatingBendingProcessNew"/>
    <dgm:cxn modelId="{1EC55C90-1BD4-4E1C-860E-40F36D265A0B}" type="presParOf" srcId="{70D26B8C-D33E-4BDE-B727-4D60149B719F}" destId="{8132215E-FF4D-420B-85D8-049AE1C3869D}" srcOrd="0" destOrd="0" presId="urn:microsoft.com/office/officeart/2016/7/layout/RepeatingBendingProcessNew"/>
    <dgm:cxn modelId="{655A5910-750A-4D8E-B20A-DC2396225ECB}" type="presParOf" srcId="{5879ACF5-F8C3-4220-8EAF-C05572D6A014}" destId="{4746345A-69FA-4385-9A5B-4446B3CEA35E}" srcOrd="14"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223DF4-6ABE-4B79-A626-BAD367ADE807}">
      <dsp:nvSpPr>
        <dsp:cNvPr id="0" name=""/>
        <dsp:cNvSpPr/>
      </dsp:nvSpPr>
      <dsp:spPr>
        <a:xfrm>
          <a:off x="0" y="3103862"/>
          <a:ext cx="7915511" cy="101875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t>Sailors can choose to voluntarily mobilize at anytime.  </a:t>
          </a:r>
        </a:p>
      </dsp:txBody>
      <dsp:txXfrm>
        <a:off x="0" y="3103862"/>
        <a:ext cx="7915511" cy="1018756"/>
      </dsp:txXfrm>
    </dsp:sp>
    <dsp:sp modelId="{A49A1348-6BC7-41BD-BCCE-91D0DE54CA63}">
      <dsp:nvSpPr>
        <dsp:cNvPr id="0" name=""/>
        <dsp:cNvSpPr/>
      </dsp:nvSpPr>
      <dsp:spPr>
        <a:xfrm rot="10800000">
          <a:off x="0" y="1552295"/>
          <a:ext cx="7915511" cy="1566848"/>
        </a:xfrm>
        <a:prstGeom prst="upArrowCallou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t>Deferment applies to all qualifying Sailors, regardless of active duty separation date</a:t>
          </a:r>
        </a:p>
      </dsp:txBody>
      <dsp:txXfrm rot="10800000">
        <a:off x="0" y="1552295"/>
        <a:ext cx="7915511" cy="1018091"/>
      </dsp:txXfrm>
    </dsp:sp>
    <dsp:sp modelId="{0792F4EF-FA4D-472D-B14B-82DB71ADD539}">
      <dsp:nvSpPr>
        <dsp:cNvPr id="0" name=""/>
        <dsp:cNvSpPr/>
      </dsp:nvSpPr>
      <dsp:spPr>
        <a:xfrm rot="10800000">
          <a:off x="0" y="728"/>
          <a:ext cx="7915511" cy="1566848"/>
        </a:xfrm>
        <a:prstGeom prst="upArrowCallou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t>Sailors transferring from Active Duty into the Selected Reserves qualify for a 2-year mobilization deferment </a:t>
          </a:r>
        </a:p>
      </dsp:txBody>
      <dsp:txXfrm rot="10800000">
        <a:off x="0" y="728"/>
        <a:ext cx="7915511" cy="10180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2FB772-F6D7-4C9F-A3AB-7CB8B4DCD507}">
      <dsp:nvSpPr>
        <dsp:cNvPr id="0" name=""/>
        <dsp:cNvSpPr/>
      </dsp:nvSpPr>
      <dsp:spPr>
        <a:xfrm>
          <a:off x="2275091" y="1060457"/>
          <a:ext cx="492856" cy="91440"/>
        </a:xfrm>
        <a:custGeom>
          <a:avLst/>
          <a:gdLst/>
          <a:ahLst/>
          <a:cxnLst/>
          <a:rect l="0" t="0" r="0" b="0"/>
          <a:pathLst>
            <a:path>
              <a:moveTo>
                <a:pt x="0" y="45720"/>
              </a:moveTo>
              <a:lnTo>
                <a:pt x="492856" y="45720"/>
              </a:lnTo>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latin typeface="Calibri" panose="020F0502020204030204" pitchFamily="34" charset="0"/>
            <a:cs typeface="Calibri" panose="020F0502020204030204" pitchFamily="34" charset="0"/>
          </a:endParaRPr>
        </a:p>
      </dsp:txBody>
      <dsp:txXfrm>
        <a:off x="2508433" y="1103559"/>
        <a:ext cx="26172" cy="5234"/>
      </dsp:txXfrm>
    </dsp:sp>
    <dsp:sp modelId="{FD8EB69E-CB24-407B-8A0B-2CB1D0F0E7F7}">
      <dsp:nvSpPr>
        <dsp:cNvPr id="0" name=""/>
        <dsp:cNvSpPr/>
      </dsp:nvSpPr>
      <dsp:spPr>
        <a:xfrm>
          <a:off x="993" y="423407"/>
          <a:ext cx="2275898" cy="136553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1521" tIns="117061" rIns="111521" bIns="117061" numCol="1" spcCol="1270" anchor="ctr" anchorCtr="0">
          <a:noAutofit/>
        </a:bodyPr>
        <a:lstStyle/>
        <a:p>
          <a:pPr marL="0" lvl="0" indent="0" algn="ctr" defTabSz="577850">
            <a:lnSpc>
              <a:spcPct val="90000"/>
            </a:lnSpc>
            <a:spcBef>
              <a:spcPct val="0"/>
            </a:spcBef>
            <a:spcAft>
              <a:spcPct val="35000"/>
            </a:spcAft>
            <a:buNone/>
          </a:pPr>
          <a:r>
            <a:rPr lang="en-US" sz="1300" b="1" kern="1200">
              <a:latin typeface="Calibri" panose="020F0502020204030204" pitchFamily="34" charset="0"/>
              <a:cs typeface="Calibri" panose="020F0502020204030204" pitchFamily="34" charset="0"/>
            </a:rPr>
            <a:t>From The Fleet To The Navy Reserve Center</a:t>
          </a:r>
        </a:p>
      </dsp:txBody>
      <dsp:txXfrm>
        <a:off x="993" y="423407"/>
        <a:ext cx="2275898" cy="1365538"/>
      </dsp:txXfrm>
    </dsp:sp>
    <dsp:sp modelId="{88AC93C7-0515-4634-8321-89B50E7AE36A}">
      <dsp:nvSpPr>
        <dsp:cNvPr id="0" name=""/>
        <dsp:cNvSpPr/>
      </dsp:nvSpPr>
      <dsp:spPr>
        <a:xfrm>
          <a:off x="5084551" y="1060457"/>
          <a:ext cx="492856" cy="91440"/>
        </a:xfrm>
        <a:custGeom>
          <a:avLst/>
          <a:gdLst/>
          <a:ahLst/>
          <a:cxnLst/>
          <a:rect l="0" t="0" r="0" b="0"/>
          <a:pathLst>
            <a:path>
              <a:moveTo>
                <a:pt x="0" y="45720"/>
              </a:moveTo>
              <a:lnTo>
                <a:pt x="492856" y="45720"/>
              </a:lnTo>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latin typeface="Calibri" panose="020F0502020204030204" pitchFamily="34" charset="0"/>
            <a:cs typeface="Calibri" panose="020F0502020204030204" pitchFamily="34" charset="0"/>
          </a:endParaRPr>
        </a:p>
      </dsp:txBody>
      <dsp:txXfrm>
        <a:off x="5317893" y="1103559"/>
        <a:ext cx="26172" cy="5234"/>
      </dsp:txXfrm>
    </dsp:sp>
    <dsp:sp modelId="{CB6A04CE-031F-4B25-8ED0-7C2FCB9058D1}">
      <dsp:nvSpPr>
        <dsp:cNvPr id="0" name=""/>
        <dsp:cNvSpPr/>
      </dsp:nvSpPr>
      <dsp:spPr>
        <a:xfrm>
          <a:off x="2800348" y="426432"/>
          <a:ext cx="2286003" cy="135948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1521" tIns="117061" rIns="111521" bIns="117061" numCol="1" spcCol="1270" anchor="ctr" anchorCtr="0">
          <a:noAutofit/>
        </a:bodyPr>
        <a:lstStyle/>
        <a:p>
          <a:pPr marL="0" lvl="0" indent="0" algn="ctr" defTabSz="577850">
            <a:lnSpc>
              <a:spcPct val="90000"/>
            </a:lnSpc>
            <a:spcBef>
              <a:spcPct val="0"/>
            </a:spcBef>
            <a:spcAft>
              <a:spcPct val="35000"/>
            </a:spcAft>
            <a:buNone/>
          </a:pPr>
          <a:r>
            <a:rPr lang="en-US" sz="1300" b="1" kern="1200">
              <a:latin typeface="Calibri" panose="020F0502020204030204" pitchFamily="34" charset="0"/>
              <a:cs typeface="Calibri" panose="020F0502020204030204" pitchFamily="34" charset="0"/>
            </a:rPr>
            <a:t>The RPAC facilitates the transition of Active Duty/ Training and Administering the Reserves (TAR) enlisted service members to the Selected Reserves through:</a:t>
          </a:r>
        </a:p>
      </dsp:txBody>
      <dsp:txXfrm>
        <a:off x="2800348" y="426432"/>
        <a:ext cx="2286003" cy="1359489"/>
      </dsp:txXfrm>
    </dsp:sp>
    <dsp:sp modelId="{C56FCF29-D6FE-40E7-A095-0F480F60545F}">
      <dsp:nvSpPr>
        <dsp:cNvPr id="0" name=""/>
        <dsp:cNvSpPr/>
      </dsp:nvSpPr>
      <dsp:spPr>
        <a:xfrm>
          <a:off x="1138942" y="1787146"/>
          <a:ext cx="5608814" cy="492856"/>
        </a:xfrm>
        <a:custGeom>
          <a:avLst/>
          <a:gdLst/>
          <a:ahLst/>
          <a:cxnLst/>
          <a:rect l="0" t="0" r="0" b="0"/>
          <a:pathLst>
            <a:path>
              <a:moveTo>
                <a:pt x="5608814" y="0"/>
              </a:moveTo>
              <a:lnTo>
                <a:pt x="5608814" y="263528"/>
              </a:lnTo>
              <a:lnTo>
                <a:pt x="0" y="263528"/>
              </a:lnTo>
              <a:lnTo>
                <a:pt x="0" y="492856"/>
              </a:lnTo>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latin typeface="Calibri" panose="020F0502020204030204" pitchFamily="34" charset="0"/>
            <a:cs typeface="Calibri" panose="020F0502020204030204" pitchFamily="34" charset="0"/>
          </a:endParaRPr>
        </a:p>
      </dsp:txBody>
      <dsp:txXfrm>
        <a:off x="3802520" y="2030957"/>
        <a:ext cx="281659" cy="5234"/>
      </dsp:txXfrm>
    </dsp:sp>
    <dsp:sp modelId="{F75ECD80-6373-4704-92BF-1E918CD29235}">
      <dsp:nvSpPr>
        <dsp:cNvPr id="0" name=""/>
        <dsp:cNvSpPr/>
      </dsp:nvSpPr>
      <dsp:spPr>
        <a:xfrm>
          <a:off x="5609808" y="423407"/>
          <a:ext cx="2275898" cy="136553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1521" tIns="117061" rIns="111521" bIns="117061" numCol="1" spcCol="1270" anchor="ctr" anchorCtr="0">
          <a:noAutofit/>
        </a:bodyPr>
        <a:lstStyle/>
        <a:p>
          <a:pPr marL="0" lvl="0" indent="0" algn="ctr" defTabSz="577850">
            <a:lnSpc>
              <a:spcPct val="90000"/>
            </a:lnSpc>
            <a:spcBef>
              <a:spcPct val="0"/>
            </a:spcBef>
            <a:spcAft>
              <a:spcPct val="35000"/>
            </a:spcAft>
            <a:buNone/>
          </a:pPr>
          <a:r>
            <a:rPr lang="en-US" sz="1300" b="1" kern="1200">
              <a:latin typeface="Calibri" panose="020F0502020204030204" pitchFamily="34" charset="0"/>
              <a:cs typeface="Calibri" panose="020F0502020204030204" pitchFamily="34" charset="0"/>
            </a:rPr>
            <a:t>Transition</a:t>
          </a:r>
          <a:r>
            <a:rPr lang="en-US" sz="1300" b="1" kern="1200" baseline="0">
              <a:latin typeface="Calibri" panose="020F0502020204030204" pitchFamily="34" charset="0"/>
              <a:cs typeface="Calibri" panose="020F0502020204030204" pitchFamily="34" charset="0"/>
            </a:rPr>
            <a:t> requests that are completed by the Sailor and CCC</a:t>
          </a:r>
          <a:endParaRPr lang="en-US" sz="1300" b="1" kern="1200">
            <a:latin typeface="Calibri" panose="020F0502020204030204" pitchFamily="34" charset="0"/>
            <a:cs typeface="Calibri" panose="020F0502020204030204" pitchFamily="34" charset="0"/>
          </a:endParaRPr>
        </a:p>
      </dsp:txBody>
      <dsp:txXfrm>
        <a:off x="5609808" y="423407"/>
        <a:ext cx="2275898" cy="1365538"/>
      </dsp:txXfrm>
    </dsp:sp>
    <dsp:sp modelId="{B2C50F92-5B8A-442E-9303-4C5A91930E74}">
      <dsp:nvSpPr>
        <dsp:cNvPr id="0" name=""/>
        <dsp:cNvSpPr/>
      </dsp:nvSpPr>
      <dsp:spPr>
        <a:xfrm>
          <a:off x="2275091" y="2949452"/>
          <a:ext cx="492856" cy="91440"/>
        </a:xfrm>
        <a:custGeom>
          <a:avLst/>
          <a:gdLst/>
          <a:ahLst/>
          <a:cxnLst/>
          <a:rect l="0" t="0" r="0" b="0"/>
          <a:pathLst>
            <a:path>
              <a:moveTo>
                <a:pt x="0" y="45720"/>
              </a:moveTo>
              <a:lnTo>
                <a:pt x="492856" y="45720"/>
              </a:lnTo>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latin typeface="Calibri" panose="020F0502020204030204" pitchFamily="34" charset="0"/>
            <a:cs typeface="Calibri" panose="020F0502020204030204" pitchFamily="34" charset="0"/>
          </a:endParaRPr>
        </a:p>
      </dsp:txBody>
      <dsp:txXfrm>
        <a:off x="2508433" y="2992555"/>
        <a:ext cx="26172" cy="5234"/>
      </dsp:txXfrm>
    </dsp:sp>
    <dsp:sp modelId="{4536D4AB-C804-4427-972B-6F0B7723D191}">
      <dsp:nvSpPr>
        <dsp:cNvPr id="0" name=""/>
        <dsp:cNvSpPr/>
      </dsp:nvSpPr>
      <dsp:spPr>
        <a:xfrm>
          <a:off x="993" y="2312403"/>
          <a:ext cx="2275898" cy="136553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1521" tIns="117061" rIns="111521" bIns="117061" numCol="1" spcCol="1270" anchor="ctr" anchorCtr="0">
          <a:noAutofit/>
        </a:bodyPr>
        <a:lstStyle/>
        <a:p>
          <a:pPr marL="0" lvl="0" indent="0" algn="ctr" defTabSz="577850">
            <a:lnSpc>
              <a:spcPct val="90000"/>
            </a:lnSpc>
            <a:spcBef>
              <a:spcPct val="0"/>
            </a:spcBef>
            <a:spcAft>
              <a:spcPct val="35000"/>
            </a:spcAft>
            <a:buNone/>
          </a:pPr>
          <a:r>
            <a:rPr lang="en-US" sz="1300" b="1" kern="1200">
              <a:latin typeface="Calibri" panose="020F0502020204030204" pitchFamily="34" charset="0"/>
              <a:cs typeface="Calibri" panose="020F0502020204030204" pitchFamily="34" charset="0"/>
            </a:rPr>
            <a:t>Career Waypoints (C-WAY) or</a:t>
          </a:r>
        </a:p>
        <a:p>
          <a:pPr marL="0" lvl="0" indent="0" algn="ctr" defTabSz="577850">
            <a:lnSpc>
              <a:spcPct val="90000"/>
            </a:lnSpc>
            <a:spcBef>
              <a:spcPct val="0"/>
            </a:spcBef>
            <a:spcAft>
              <a:spcPct val="35000"/>
            </a:spcAft>
            <a:buNone/>
          </a:pPr>
          <a:r>
            <a:rPr lang="en-US" sz="1300" b="1" kern="1200">
              <a:latin typeface="Calibri" panose="020F0502020204030204" pitchFamily="34" charset="0"/>
              <a:cs typeface="Calibri" panose="020F0502020204030204" pitchFamily="34" charset="0"/>
            </a:rPr>
            <a:t>NAVPERS 1306/7</a:t>
          </a:r>
        </a:p>
      </dsp:txBody>
      <dsp:txXfrm>
        <a:off x="993" y="2312403"/>
        <a:ext cx="2275898" cy="1365538"/>
      </dsp:txXfrm>
    </dsp:sp>
    <dsp:sp modelId="{F796BD6C-CB82-43E7-8D1B-548D433383A6}">
      <dsp:nvSpPr>
        <dsp:cNvPr id="0" name=""/>
        <dsp:cNvSpPr/>
      </dsp:nvSpPr>
      <dsp:spPr>
        <a:xfrm>
          <a:off x="2800348" y="2312403"/>
          <a:ext cx="2275898" cy="136553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1521" tIns="117061" rIns="111521" bIns="117061" numCol="1" spcCol="1270" anchor="ctr" anchorCtr="0">
          <a:noAutofit/>
        </a:bodyPr>
        <a:lstStyle/>
        <a:p>
          <a:pPr marL="0" lvl="0" indent="0" algn="ctr" defTabSz="577850">
            <a:lnSpc>
              <a:spcPct val="90000"/>
            </a:lnSpc>
            <a:spcBef>
              <a:spcPct val="0"/>
            </a:spcBef>
            <a:spcAft>
              <a:spcPct val="35000"/>
            </a:spcAft>
            <a:buNone/>
          </a:pPr>
          <a:r>
            <a:rPr lang="en-US" sz="1300" b="1" kern="1200">
              <a:latin typeface="Calibri" panose="020F0502020204030204" pitchFamily="34" charset="0"/>
              <a:cs typeface="Calibri" panose="020F0502020204030204" pitchFamily="34" charset="0"/>
            </a:rPr>
            <a:t>The RPAC is a conduit between the Sailor and the Reserve Center to make the transition as smooth as possible.</a:t>
          </a:r>
        </a:p>
      </dsp:txBody>
      <dsp:txXfrm>
        <a:off x="2800348" y="2312403"/>
        <a:ext cx="2275898" cy="13655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D37760-A6E1-4D5E-8C0E-E4C2AAE65DFE}">
      <dsp:nvSpPr>
        <dsp:cNvPr id="0" name=""/>
        <dsp:cNvSpPr/>
      </dsp:nvSpPr>
      <dsp:spPr>
        <a:xfrm>
          <a:off x="2253978" y="1179"/>
          <a:ext cx="1436822" cy="718411"/>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a:solidFill>
                <a:schemeClr val="bg1"/>
              </a:solidFill>
              <a:latin typeface="Calibri" panose="020F0502020204030204" pitchFamily="34" charset="0"/>
              <a:cs typeface="Calibri" panose="020F0502020204030204" pitchFamily="34" charset="0"/>
            </a:rPr>
            <a:t>The TA will work directly with CCC’S &amp; SAILORS:</a:t>
          </a:r>
        </a:p>
      </dsp:txBody>
      <dsp:txXfrm>
        <a:off x="2275020" y="22221"/>
        <a:ext cx="1394738" cy="676327"/>
      </dsp:txXfrm>
    </dsp:sp>
    <dsp:sp modelId="{3386A7BC-58E8-4368-BDE4-19F301AB801F}">
      <dsp:nvSpPr>
        <dsp:cNvPr id="0" name=""/>
        <dsp:cNvSpPr/>
      </dsp:nvSpPr>
      <dsp:spPr>
        <a:xfrm>
          <a:off x="2253978" y="827352"/>
          <a:ext cx="1436822" cy="718411"/>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a:solidFill>
                <a:schemeClr val="bg1"/>
              </a:solidFill>
              <a:latin typeface="Calibri" panose="020F0502020204030204" pitchFamily="34" charset="0"/>
              <a:cs typeface="Calibri" panose="020F0502020204030204" pitchFamily="34" charset="0"/>
            </a:rPr>
            <a:t>They will help prepare and expedite documents</a:t>
          </a:r>
        </a:p>
      </dsp:txBody>
      <dsp:txXfrm>
        <a:off x="2275020" y="848394"/>
        <a:ext cx="1394738" cy="676327"/>
      </dsp:txXfrm>
    </dsp:sp>
    <dsp:sp modelId="{03B062C2-45BF-4CA7-9E35-6BE60DCD41F8}">
      <dsp:nvSpPr>
        <dsp:cNvPr id="0" name=""/>
        <dsp:cNvSpPr/>
      </dsp:nvSpPr>
      <dsp:spPr>
        <a:xfrm>
          <a:off x="2253978" y="1653525"/>
          <a:ext cx="1436822" cy="718411"/>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a:solidFill>
                <a:schemeClr val="bg1"/>
              </a:solidFill>
              <a:latin typeface="Calibri" panose="020F0502020204030204" pitchFamily="34" charset="0"/>
              <a:cs typeface="Calibri" panose="020F0502020204030204" pitchFamily="34" charset="0"/>
            </a:rPr>
            <a:t>The TA will be the POC regarding Navy Reserve programs, policies, and transition:</a:t>
          </a:r>
        </a:p>
      </dsp:txBody>
      <dsp:txXfrm>
        <a:off x="2275020" y="1674567"/>
        <a:ext cx="1394738" cy="676327"/>
      </dsp:txXfrm>
    </dsp:sp>
    <dsp:sp modelId="{FC7435C6-83D0-48AA-80BA-10A4BBFA8BC2}">
      <dsp:nvSpPr>
        <dsp:cNvPr id="0" name=""/>
        <dsp:cNvSpPr/>
      </dsp:nvSpPr>
      <dsp:spPr>
        <a:xfrm rot="17350740">
          <a:off x="3103442" y="1170495"/>
          <a:ext cx="1749445" cy="32124"/>
        </a:xfrm>
        <a:custGeom>
          <a:avLst/>
          <a:gdLst/>
          <a:ahLst/>
          <a:cxnLst/>
          <a:rect l="0" t="0" r="0" b="0"/>
          <a:pathLst>
            <a:path>
              <a:moveTo>
                <a:pt x="0" y="16062"/>
              </a:moveTo>
              <a:lnTo>
                <a:pt x="1749445" y="16062"/>
              </a:lnTo>
            </a:path>
          </a:pathLst>
        </a:custGeom>
        <a:noFill/>
        <a:ln w="1905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b="1" kern="1200">
            <a:solidFill>
              <a:schemeClr val="bg1"/>
            </a:solidFill>
            <a:latin typeface="Calibri" panose="020F0502020204030204" pitchFamily="34" charset="0"/>
            <a:cs typeface="Calibri" panose="020F0502020204030204" pitchFamily="34" charset="0"/>
          </a:endParaRPr>
        </a:p>
      </dsp:txBody>
      <dsp:txXfrm>
        <a:off x="3934429" y="1142821"/>
        <a:ext cx="87472" cy="87472"/>
      </dsp:txXfrm>
    </dsp:sp>
    <dsp:sp modelId="{439D326E-2835-442F-BF26-5A79E28E5699}">
      <dsp:nvSpPr>
        <dsp:cNvPr id="0" name=""/>
        <dsp:cNvSpPr/>
      </dsp:nvSpPr>
      <dsp:spPr>
        <a:xfrm>
          <a:off x="4265530" y="1179"/>
          <a:ext cx="1436822" cy="718411"/>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a:solidFill>
                <a:schemeClr val="bg1"/>
              </a:solidFill>
              <a:latin typeface="Calibri" panose="020F0502020204030204" pitchFamily="34" charset="0"/>
              <a:cs typeface="Calibri" panose="020F0502020204030204" pitchFamily="34" charset="0"/>
            </a:rPr>
            <a:t>Bonus Eligibility</a:t>
          </a:r>
        </a:p>
      </dsp:txBody>
      <dsp:txXfrm>
        <a:off x="4286572" y="22221"/>
        <a:ext cx="1394738" cy="676327"/>
      </dsp:txXfrm>
    </dsp:sp>
    <dsp:sp modelId="{0F90049A-48F0-45C3-99CF-184C76B3D792}">
      <dsp:nvSpPr>
        <dsp:cNvPr id="0" name=""/>
        <dsp:cNvSpPr/>
      </dsp:nvSpPr>
      <dsp:spPr>
        <a:xfrm rot="18289469">
          <a:off x="3474956" y="1583582"/>
          <a:ext cx="1006417" cy="32124"/>
        </a:xfrm>
        <a:custGeom>
          <a:avLst/>
          <a:gdLst/>
          <a:ahLst/>
          <a:cxnLst/>
          <a:rect l="0" t="0" r="0" b="0"/>
          <a:pathLst>
            <a:path>
              <a:moveTo>
                <a:pt x="0" y="16062"/>
              </a:moveTo>
              <a:lnTo>
                <a:pt x="1006417" y="16062"/>
              </a:lnTo>
            </a:path>
          </a:pathLst>
        </a:custGeom>
        <a:noFill/>
        <a:ln w="1905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solidFill>
              <a:schemeClr val="bg1"/>
            </a:solidFill>
            <a:latin typeface="Calibri" panose="020F0502020204030204" pitchFamily="34" charset="0"/>
            <a:cs typeface="Calibri" panose="020F0502020204030204" pitchFamily="34" charset="0"/>
          </a:endParaRPr>
        </a:p>
      </dsp:txBody>
      <dsp:txXfrm>
        <a:off x="3953005" y="1574484"/>
        <a:ext cx="50320" cy="50320"/>
      </dsp:txXfrm>
    </dsp:sp>
    <dsp:sp modelId="{6F8A57CE-DEC9-409E-96E0-7619DFF4A7FD}">
      <dsp:nvSpPr>
        <dsp:cNvPr id="0" name=""/>
        <dsp:cNvSpPr/>
      </dsp:nvSpPr>
      <dsp:spPr>
        <a:xfrm>
          <a:off x="4265530" y="827352"/>
          <a:ext cx="1436822" cy="718411"/>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a:solidFill>
                <a:schemeClr val="bg1"/>
              </a:solidFill>
              <a:latin typeface="Calibri" panose="020F0502020204030204" pitchFamily="34" charset="0"/>
              <a:cs typeface="Calibri" panose="020F0502020204030204" pitchFamily="34" charset="0"/>
            </a:rPr>
            <a:t>24 Month Deployment Deferment</a:t>
          </a:r>
        </a:p>
      </dsp:txBody>
      <dsp:txXfrm>
        <a:off x="4286572" y="848394"/>
        <a:ext cx="1394738" cy="676327"/>
      </dsp:txXfrm>
    </dsp:sp>
    <dsp:sp modelId="{4810F479-C982-4096-8DD4-94068046CA3F}">
      <dsp:nvSpPr>
        <dsp:cNvPr id="0" name=""/>
        <dsp:cNvSpPr/>
      </dsp:nvSpPr>
      <dsp:spPr>
        <a:xfrm>
          <a:off x="3690800" y="1996668"/>
          <a:ext cx="574729" cy="32124"/>
        </a:xfrm>
        <a:custGeom>
          <a:avLst/>
          <a:gdLst/>
          <a:ahLst/>
          <a:cxnLst/>
          <a:rect l="0" t="0" r="0" b="0"/>
          <a:pathLst>
            <a:path>
              <a:moveTo>
                <a:pt x="0" y="16062"/>
              </a:moveTo>
              <a:lnTo>
                <a:pt x="574729" y="16062"/>
              </a:lnTo>
            </a:path>
          </a:pathLst>
        </a:custGeom>
        <a:noFill/>
        <a:ln w="1905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solidFill>
              <a:schemeClr val="bg1"/>
            </a:solidFill>
            <a:latin typeface="Calibri" panose="020F0502020204030204" pitchFamily="34" charset="0"/>
            <a:cs typeface="Calibri" panose="020F0502020204030204" pitchFamily="34" charset="0"/>
          </a:endParaRPr>
        </a:p>
      </dsp:txBody>
      <dsp:txXfrm>
        <a:off x="3963797" y="1998362"/>
        <a:ext cx="28736" cy="28736"/>
      </dsp:txXfrm>
    </dsp:sp>
    <dsp:sp modelId="{BFC5C7FC-F2E7-4D99-9B2F-C0B9E2831157}">
      <dsp:nvSpPr>
        <dsp:cNvPr id="0" name=""/>
        <dsp:cNvSpPr/>
      </dsp:nvSpPr>
      <dsp:spPr>
        <a:xfrm>
          <a:off x="4265530" y="1653525"/>
          <a:ext cx="1436822" cy="718411"/>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a:solidFill>
                <a:schemeClr val="bg1"/>
              </a:solidFill>
              <a:latin typeface="Calibri" panose="020F0502020204030204" pitchFamily="34" charset="0"/>
              <a:cs typeface="Calibri" panose="020F0502020204030204" pitchFamily="34" charset="0"/>
            </a:rPr>
            <a:t>TAMP &amp; Tricare Reserve Select</a:t>
          </a:r>
        </a:p>
      </dsp:txBody>
      <dsp:txXfrm>
        <a:off x="4286572" y="1674567"/>
        <a:ext cx="1394738" cy="676327"/>
      </dsp:txXfrm>
    </dsp:sp>
    <dsp:sp modelId="{C682F0E2-946A-4716-9390-C8E4F84BE1B4}">
      <dsp:nvSpPr>
        <dsp:cNvPr id="0" name=""/>
        <dsp:cNvSpPr/>
      </dsp:nvSpPr>
      <dsp:spPr>
        <a:xfrm rot="3310531">
          <a:off x="3474956" y="2409755"/>
          <a:ext cx="1006417" cy="32124"/>
        </a:xfrm>
        <a:custGeom>
          <a:avLst/>
          <a:gdLst/>
          <a:ahLst/>
          <a:cxnLst/>
          <a:rect l="0" t="0" r="0" b="0"/>
          <a:pathLst>
            <a:path>
              <a:moveTo>
                <a:pt x="0" y="16062"/>
              </a:moveTo>
              <a:lnTo>
                <a:pt x="1006417" y="16062"/>
              </a:lnTo>
            </a:path>
          </a:pathLst>
        </a:custGeom>
        <a:noFill/>
        <a:ln w="1905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solidFill>
              <a:schemeClr val="bg1"/>
            </a:solidFill>
            <a:latin typeface="Calibri" panose="020F0502020204030204" pitchFamily="34" charset="0"/>
            <a:cs typeface="Calibri" panose="020F0502020204030204" pitchFamily="34" charset="0"/>
          </a:endParaRPr>
        </a:p>
      </dsp:txBody>
      <dsp:txXfrm>
        <a:off x="3953005" y="2400657"/>
        <a:ext cx="50320" cy="50320"/>
      </dsp:txXfrm>
    </dsp:sp>
    <dsp:sp modelId="{08557D63-98C9-4A07-A0EE-F8C6C6022FD7}">
      <dsp:nvSpPr>
        <dsp:cNvPr id="0" name=""/>
        <dsp:cNvSpPr/>
      </dsp:nvSpPr>
      <dsp:spPr>
        <a:xfrm>
          <a:off x="4265530" y="2479698"/>
          <a:ext cx="1436822" cy="718411"/>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a:solidFill>
                <a:schemeClr val="bg1"/>
              </a:solidFill>
              <a:latin typeface="Calibri" panose="020F0502020204030204" pitchFamily="34" charset="0"/>
              <a:cs typeface="Calibri" panose="020F0502020204030204" pitchFamily="34" charset="0"/>
            </a:rPr>
            <a:t>SGLI</a:t>
          </a:r>
        </a:p>
      </dsp:txBody>
      <dsp:txXfrm>
        <a:off x="4286572" y="2500740"/>
        <a:ext cx="1394738" cy="676327"/>
      </dsp:txXfrm>
    </dsp:sp>
    <dsp:sp modelId="{34B689AA-B9C5-47D8-9A1C-4065374C9786}">
      <dsp:nvSpPr>
        <dsp:cNvPr id="0" name=""/>
        <dsp:cNvSpPr/>
      </dsp:nvSpPr>
      <dsp:spPr>
        <a:xfrm rot="4249260">
          <a:off x="3103442" y="2822841"/>
          <a:ext cx="1749445" cy="32124"/>
        </a:xfrm>
        <a:custGeom>
          <a:avLst/>
          <a:gdLst/>
          <a:ahLst/>
          <a:cxnLst/>
          <a:rect l="0" t="0" r="0" b="0"/>
          <a:pathLst>
            <a:path>
              <a:moveTo>
                <a:pt x="0" y="16062"/>
              </a:moveTo>
              <a:lnTo>
                <a:pt x="1749445" y="16062"/>
              </a:lnTo>
            </a:path>
          </a:pathLst>
        </a:custGeom>
        <a:noFill/>
        <a:ln w="1905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b="1" kern="1200">
            <a:solidFill>
              <a:schemeClr val="bg1"/>
            </a:solidFill>
            <a:latin typeface="Calibri" panose="020F0502020204030204" pitchFamily="34" charset="0"/>
            <a:cs typeface="Calibri" panose="020F0502020204030204" pitchFamily="34" charset="0"/>
          </a:endParaRPr>
        </a:p>
      </dsp:txBody>
      <dsp:txXfrm>
        <a:off x="3934429" y="2795167"/>
        <a:ext cx="87472" cy="87472"/>
      </dsp:txXfrm>
    </dsp:sp>
    <dsp:sp modelId="{86D1CBE8-306C-46A6-9479-C89082165915}">
      <dsp:nvSpPr>
        <dsp:cNvPr id="0" name=""/>
        <dsp:cNvSpPr/>
      </dsp:nvSpPr>
      <dsp:spPr>
        <a:xfrm>
          <a:off x="4265530" y="3305871"/>
          <a:ext cx="1436822" cy="718411"/>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a:solidFill>
                <a:schemeClr val="bg1"/>
              </a:solidFill>
              <a:latin typeface="Calibri" panose="020F0502020204030204" pitchFamily="34" charset="0"/>
              <a:cs typeface="Calibri" panose="020F0502020204030204" pitchFamily="34" charset="0"/>
            </a:rPr>
            <a:t>Reserve Retirement and more</a:t>
          </a:r>
        </a:p>
      </dsp:txBody>
      <dsp:txXfrm>
        <a:off x="4286572" y="3326913"/>
        <a:ext cx="1394738" cy="6763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8E2094-F501-4722-AEC4-5734DB41580D}">
      <dsp:nvSpPr>
        <dsp:cNvPr id="0" name=""/>
        <dsp:cNvSpPr/>
      </dsp:nvSpPr>
      <dsp:spPr>
        <a:xfrm>
          <a:off x="2617485" y="499511"/>
          <a:ext cx="386571" cy="91440"/>
        </a:xfrm>
        <a:custGeom>
          <a:avLst/>
          <a:gdLst/>
          <a:ahLst/>
          <a:cxnLst/>
          <a:rect l="0" t="0" r="0" b="0"/>
          <a:pathLst>
            <a:path>
              <a:moveTo>
                <a:pt x="0" y="45720"/>
              </a:moveTo>
              <a:lnTo>
                <a:pt x="386571" y="45720"/>
              </a:lnTo>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solidFill>
              <a:schemeClr val="bg1"/>
            </a:solidFill>
            <a:latin typeface="Calibri" panose="020F0502020204030204" pitchFamily="34" charset="0"/>
            <a:cs typeface="Calibri" panose="020F0502020204030204" pitchFamily="34" charset="0"/>
          </a:endParaRPr>
        </a:p>
      </dsp:txBody>
      <dsp:txXfrm>
        <a:off x="2800341" y="543145"/>
        <a:ext cx="20858" cy="4171"/>
      </dsp:txXfrm>
    </dsp:sp>
    <dsp:sp modelId="{5C20A431-053D-46C9-87A9-5B1CF6AE1944}">
      <dsp:nvSpPr>
        <dsp:cNvPr id="0" name=""/>
        <dsp:cNvSpPr/>
      </dsp:nvSpPr>
      <dsp:spPr>
        <a:xfrm>
          <a:off x="805498" y="1095"/>
          <a:ext cx="1813786" cy="108827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877" tIns="93292" rIns="88877" bIns="93292" numCol="1" spcCol="1270" anchor="ctr" anchorCtr="0">
          <a:noAutofit/>
        </a:bodyPr>
        <a:lstStyle/>
        <a:p>
          <a:pPr marL="0" lvl="0" indent="0" algn="ctr" defTabSz="577850">
            <a:lnSpc>
              <a:spcPct val="90000"/>
            </a:lnSpc>
            <a:spcBef>
              <a:spcPct val="0"/>
            </a:spcBef>
            <a:spcAft>
              <a:spcPct val="35000"/>
            </a:spcAft>
            <a:buNone/>
          </a:pPr>
          <a:r>
            <a:rPr lang="en-US" sz="1300" b="1" kern="1200">
              <a:solidFill>
                <a:schemeClr val="bg1"/>
              </a:solidFill>
              <a:latin typeface="Calibri" panose="020F0502020204030204" pitchFamily="34" charset="0"/>
              <a:cs typeface="Calibri" panose="020F0502020204030204" pitchFamily="34" charset="0"/>
            </a:rPr>
            <a:t>CAREER DEVELOPMENT BOARD (C-Way, Separation, MNA)</a:t>
          </a:r>
        </a:p>
      </dsp:txBody>
      <dsp:txXfrm>
        <a:off x="805498" y="1095"/>
        <a:ext cx="1813786" cy="1088272"/>
      </dsp:txXfrm>
    </dsp:sp>
    <dsp:sp modelId="{296E166C-8122-4CC9-B92B-770A7B188EBC}">
      <dsp:nvSpPr>
        <dsp:cNvPr id="0" name=""/>
        <dsp:cNvSpPr/>
      </dsp:nvSpPr>
      <dsp:spPr>
        <a:xfrm>
          <a:off x="4848443" y="499511"/>
          <a:ext cx="386571" cy="91440"/>
        </a:xfrm>
        <a:custGeom>
          <a:avLst/>
          <a:gdLst/>
          <a:ahLst/>
          <a:cxnLst/>
          <a:rect l="0" t="0" r="0" b="0"/>
          <a:pathLst>
            <a:path>
              <a:moveTo>
                <a:pt x="0" y="45720"/>
              </a:moveTo>
              <a:lnTo>
                <a:pt x="386571" y="45720"/>
              </a:lnTo>
            </a:path>
          </a:pathLst>
        </a:custGeom>
        <a:noFill/>
        <a:ln w="12700" cap="flat" cmpd="sng" algn="ctr">
          <a:solidFill>
            <a:schemeClr val="accent2">
              <a:hueOff val="1073936"/>
              <a:satOff val="-3082"/>
              <a:lumOff val="-493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solidFill>
              <a:schemeClr val="bg1"/>
            </a:solidFill>
            <a:latin typeface="Calibri" panose="020F0502020204030204" pitchFamily="34" charset="0"/>
            <a:cs typeface="Calibri" panose="020F0502020204030204" pitchFamily="34" charset="0"/>
          </a:endParaRPr>
        </a:p>
      </dsp:txBody>
      <dsp:txXfrm>
        <a:off x="5031299" y="543145"/>
        <a:ext cx="20858" cy="4171"/>
      </dsp:txXfrm>
    </dsp:sp>
    <dsp:sp modelId="{E961F5FF-C8DD-441B-9CFC-83078189D5FF}">
      <dsp:nvSpPr>
        <dsp:cNvPr id="0" name=""/>
        <dsp:cNvSpPr/>
      </dsp:nvSpPr>
      <dsp:spPr>
        <a:xfrm>
          <a:off x="3036456" y="1095"/>
          <a:ext cx="1813786" cy="1088272"/>
        </a:xfrm>
        <a:prstGeom prst="rect">
          <a:avLst/>
        </a:prstGeom>
        <a:gradFill rotWithShape="0">
          <a:gsLst>
            <a:gs pos="0">
              <a:schemeClr val="accent2">
                <a:hueOff val="920516"/>
                <a:satOff val="-2642"/>
                <a:lumOff val="-4230"/>
                <a:alphaOff val="0"/>
                <a:satMod val="103000"/>
                <a:lumMod val="102000"/>
                <a:tint val="94000"/>
              </a:schemeClr>
            </a:gs>
            <a:gs pos="50000">
              <a:schemeClr val="accent2">
                <a:hueOff val="920516"/>
                <a:satOff val="-2642"/>
                <a:lumOff val="-4230"/>
                <a:alphaOff val="0"/>
                <a:satMod val="110000"/>
                <a:lumMod val="100000"/>
                <a:shade val="100000"/>
              </a:schemeClr>
            </a:gs>
            <a:gs pos="100000">
              <a:schemeClr val="accent2">
                <a:hueOff val="920516"/>
                <a:satOff val="-2642"/>
                <a:lumOff val="-423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877" tIns="93292" rIns="88877" bIns="93292" numCol="1" spcCol="1270" anchor="ctr" anchorCtr="0">
          <a:noAutofit/>
        </a:bodyPr>
        <a:lstStyle/>
        <a:p>
          <a:pPr marL="0" lvl="0" indent="0" algn="ctr" defTabSz="577850">
            <a:lnSpc>
              <a:spcPct val="90000"/>
            </a:lnSpc>
            <a:spcBef>
              <a:spcPct val="0"/>
            </a:spcBef>
            <a:spcAft>
              <a:spcPct val="35000"/>
            </a:spcAft>
            <a:buNone/>
          </a:pPr>
          <a:r>
            <a:rPr lang="en-US" sz="1300" b="1" kern="1200">
              <a:solidFill>
                <a:schemeClr val="bg1"/>
              </a:solidFill>
              <a:latin typeface="Calibri" panose="020F0502020204030204" pitchFamily="34" charset="0"/>
              <a:cs typeface="Calibri" panose="020F0502020204030204" pitchFamily="34" charset="0"/>
            </a:rPr>
            <a:t>Discuss Reserve benefits for separating/undecided Sailors.</a:t>
          </a:r>
        </a:p>
      </dsp:txBody>
      <dsp:txXfrm>
        <a:off x="3036456" y="1095"/>
        <a:ext cx="1813786" cy="1088272"/>
      </dsp:txXfrm>
    </dsp:sp>
    <dsp:sp modelId="{DBCA57E0-CEE9-4CAB-B936-B6FF4B79D571}">
      <dsp:nvSpPr>
        <dsp:cNvPr id="0" name=""/>
        <dsp:cNvSpPr/>
      </dsp:nvSpPr>
      <dsp:spPr>
        <a:xfrm>
          <a:off x="1712392" y="1087567"/>
          <a:ext cx="4461915" cy="386571"/>
        </a:xfrm>
        <a:custGeom>
          <a:avLst/>
          <a:gdLst/>
          <a:ahLst/>
          <a:cxnLst/>
          <a:rect l="0" t="0" r="0" b="0"/>
          <a:pathLst>
            <a:path>
              <a:moveTo>
                <a:pt x="4461915" y="0"/>
              </a:moveTo>
              <a:lnTo>
                <a:pt x="4461915" y="210385"/>
              </a:lnTo>
              <a:lnTo>
                <a:pt x="0" y="210385"/>
              </a:lnTo>
              <a:lnTo>
                <a:pt x="0" y="386571"/>
              </a:lnTo>
            </a:path>
          </a:pathLst>
        </a:custGeom>
        <a:noFill/>
        <a:ln w="12700" cap="flat" cmpd="sng" algn="ctr">
          <a:solidFill>
            <a:schemeClr val="accent2">
              <a:hueOff val="2147871"/>
              <a:satOff val="-6164"/>
              <a:lumOff val="-987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solidFill>
              <a:schemeClr val="bg1"/>
            </a:solidFill>
            <a:latin typeface="Calibri" panose="020F0502020204030204" pitchFamily="34" charset="0"/>
            <a:cs typeface="Calibri" panose="020F0502020204030204" pitchFamily="34" charset="0"/>
          </a:endParaRPr>
        </a:p>
      </dsp:txBody>
      <dsp:txXfrm>
        <a:off x="3831315" y="1278767"/>
        <a:ext cx="224068" cy="4171"/>
      </dsp:txXfrm>
    </dsp:sp>
    <dsp:sp modelId="{B93D8680-E225-4B57-B01B-7F3695F2B2FC}">
      <dsp:nvSpPr>
        <dsp:cNvPr id="0" name=""/>
        <dsp:cNvSpPr/>
      </dsp:nvSpPr>
      <dsp:spPr>
        <a:xfrm>
          <a:off x="5267414" y="1095"/>
          <a:ext cx="1813786" cy="1088272"/>
        </a:xfrm>
        <a:prstGeom prst="rect">
          <a:avLst/>
        </a:prstGeom>
        <a:gradFill rotWithShape="0">
          <a:gsLst>
            <a:gs pos="0">
              <a:schemeClr val="accent2">
                <a:hueOff val="1841033"/>
                <a:satOff val="-5284"/>
                <a:lumOff val="-8460"/>
                <a:alphaOff val="0"/>
                <a:satMod val="103000"/>
                <a:lumMod val="102000"/>
                <a:tint val="94000"/>
              </a:schemeClr>
            </a:gs>
            <a:gs pos="50000">
              <a:schemeClr val="accent2">
                <a:hueOff val="1841033"/>
                <a:satOff val="-5284"/>
                <a:lumOff val="-8460"/>
                <a:alphaOff val="0"/>
                <a:satMod val="110000"/>
                <a:lumMod val="100000"/>
                <a:shade val="100000"/>
              </a:schemeClr>
            </a:gs>
            <a:gs pos="100000">
              <a:schemeClr val="accent2">
                <a:hueOff val="1841033"/>
                <a:satOff val="-5284"/>
                <a:lumOff val="-846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877" tIns="93292" rIns="88877" bIns="93292" numCol="1" spcCol="1270" anchor="ctr" anchorCtr="0">
          <a:noAutofit/>
        </a:bodyPr>
        <a:lstStyle/>
        <a:p>
          <a:pPr marL="0" lvl="0" indent="0" algn="ctr" defTabSz="577850">
            <a:lnSpc>
              <a:spcPct val="90000"/>
            </a:lnSpc>
            <a:spcBef>
              <a:spcPct val="0"/>
            </a:spcBef>
            <a:spcAft>
              <a:spcPct val="35000"/>
            </a:spcAft>
            <a:buNone/>
          </a:pPr>
          <a:r>
            <a:rPr lang="en-US" sz="1300" b="1" kern="1200">
              <a:solidFill>
                <a:schemeClr val="bg1"/>
              </a:solidFill>
              <a:latin typeface="Calibri" panose="020F0502020204030204" pitchFamily="34" charset="0"/>
              <a:cs typeface="Calibri" panose="020F0502020204030204" pitchFamily="34" charset="0"/>
            </a:rPr>
            <a:t>Update Career Intentions in CIMS, C-Way and MNA.</a:t>
          </a:r>
        </a:p>
      </dsp:txBody>
      <dsp:txXfrm>
        <a:off x="5267414" y="1095"/>
        <a:ext cx="1813786" cy="1088272"/>
      </dsp:txXfrm>
    </dsp:sp>
    <dsp:sp modelId="{4386A11C-46EC-4498-9D12-864AFB3F7385}">
      <dsp:nvSpPr>
        <dsp:cNvPr id="0" name=""/>
        <dsp:cNvSpPr/>
      </dsp:nvSpPr>
      <dsp:spPr>
        <a:xfrm>
          <a:off x="2617485" y="2004954"/>
          <a:ext cx="386571" cy="91440"/>
        </a:xfrm>
        <a:custGeom>
          <a:avLst/>
          <a:gdLst/>
          <a:ahLst/>
          <a:cxnLst/>
          <a:rect l="0" t="0" r="0" b="0"/>
          <a:pathLst>
            <a:path>
              <a:moveTo>
                <a:pt x="0" y="45720"/>
              </a:moveTo>
              <a:lnTo>
                <a:pt x="386571" y="45720"/>
              </a:lnTo>
            </a:path>
          </a:pathLst>
        </a:custGeom>
        <a:noFill/>
        <a:ln w="12700" cap="flat" cmpd="sng" algn="ctr">
          <a:solidFill>
            <a:schemeClr val="accent2">
              <a:hueOff val="3221807"/>
              <a:satOff val="-9246"/>
              <a:lumOff val="-1480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solidFill>
              <a:schemeClr val="bg1"/>
            </a:solidFill>
            <a:latin typeface="Calibri" panose="020F0502020204030204" pitchFamily="34" charset="0"/>
            <a:cs typeface="Calibri" panose="020F0502020204030204" pitchFamily="34" charset="0"/>
          </a:endParaRPr>
        </a:p>
      </dsp:txBody>
      <dsp:txXfrm>
        <a:off x="2800341" y="2048589"/>
        <a:ext cx="20858" cy="4171"/>
      </dsp:txXfrm>
    </dsp:sp>
    <dsp:sp modelId="{609A5413-562C-467E-8F52-B8CD84479BD9}">
      <dsp:nvSpPr>
        <dsp:cNvPr id="0" name=""/>
        <dsp:cNvSpPr/>
      </dsp:nvSpPr>
      <dsp:spPr>
        <a:xfrm>
          <a:off x="805498" y="1506538"/>
          <a:ext cx="1813786" cy="1088272"/>
        </a:xfrm>
        <a:prstGeom prst="rect">
          <a:avLst/>
        </a:prstGeom>
        <a:gradFill rotWithShape="0">
          <a:gsLst>
            <a:gs pos="0">
              <a:schemeClr val="accent2">
                <a:hueOff val="2761549"/>
                <a:satOff val="-7926"/>
                <a:lumOff val="-12690"/>
                <a:alphaOff val="0"/>
                <a:satMod val="103000"/>
                <a:lumMod val="102000"/>
                <a:tint val="94000"/>
              </a:schemeClr>
            </a:gs>
            <a:gs pos="50000">
              <a:schemeClr val="accent2">
                <a:hueOff val="2761549"/>
                <a:satOff val="-7926"/>
                <a:lumOff val="-12690"/>
                <a:alphaOff val="0"/>
                <a:satMod val="110000"/>
                <a:lumMod val="100000"/>
                <a:shade val="100000"/>
              </a:schemeClr>
            </a:gs>
            <a:gs pos="100000">
              <a:schemeClr val="accent2">
                <a:hueOff val="2761549"/>
                <a:satOff val="-7926"/>
                <a:lumOff val="-1269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877" tIns="93292" rIns="88877" bIns="93292" numCol="1" spcCol="1270" anchor="ctr" anchorCtr="0">
          <a:noAutofit/>
        </a:bodyPr>
        <a:lstStyle/>
        <a:p>
          <a:pPr marL="0" lvl="0" indent="0" algn="ctr" defTabSz="577850">
            <a:lnSpc>
              <a:spcPct val="90000"/>
            </a:lnSpc>
            <a:spcBef>
              <a:spcPct val="0"/>
            </a:spcBef>
            <a:spcAft>
              <a:spcPct val="35000"/>
            </a:spcAft>
            <a:buNone/>
          </a:pPr>
          <a:r>
            <a:rPr lang="en-US" sz="1300" b="1" kern="1200">
              <a:solidFill>
                <a:schemeClr val="bg1"/>
              </a:solidFill>
              <a:latin typeface="Calibri" panose="020F0502020204030204" pitchFamily="34" charset="0"/>
              <a:cs typeface="Calibri" panose="020F0502020204030204" pitchFamily="34" charset="0"/>
            </a:rPr>
            <a:t>Submission of AC2RC Quota in CWAY</a:t>
          </a:r>
        </a:p>
      </dsp:txBody>
      <dsp:txXfrm>
        <a:off x="805498" y="1506538"/>
        <a:ext cx="1813786" cy="1088272"/>
      </dsp:txXfrm>
    </dsp:sp>
    <dsp:sp modelId="{BF509EC5-0D3D-4702-9013-B5187CF74C4E}">
      <dsp:nvSpPr>
        <dsp:cNvPr id="0" name=""/>
        <dsp:cNvSpPr/>
      </dsp:nvSpPr>
      <dsp:spPr>
        <a:xfrm>
          <a:off x="4848443" y="2004954"/>
          <a:ext cx="386571" cy="91440"/>
        </a:xfrm>
        <a:custGeom>
          <a:avLst/>
          <a:gdLst/>
          <a:ahLst/>
          <a:cxnLst/>
          <a:rect l="0" t="0" r="0" b="0"/>
          <a:pathLst>
            <a:path>
              <a:moveTo>
                <a:pt x="0" y="45720"/>
              </a:moveTo>
              <a:lnTo>
                <a:pt x="386571" y="45720"/>
              </a:lnTo>
            </a:path>
          </a:pathLst>
        </a:custGeom>
        <a:noFill/>
        <a:ln w="12700" cap="flat" cmpd="sng" algn="ctr">
          <a:solidFill>
            <a:schemeClr val="accent2">
              <a:hueOff val="4295743"/>
              <a:satOff val="-12329"/>
              <a:lumOff val="-1973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solidFill>
              <a:schemeClr val="bg1"/>
            </a:solidFill>
            <a:latin typeface="Calibri" panose="020F0502020204030204" pitchFamily="34" charset="0"/>
            <a:cs typeface="Calibri" panose="020F0502020204030204" pitchFamily="34" charset="0"/>
          </a:endParaRPr>
        </a:p>
      </dsp:txBody>
      <dsp:txXfrm>
        <a:off x="5031299" y="2048589"/>
        <a:ext cx="20858" cy="4171"/>
      </dsp:txXfrm>
    </dsp:sp>
    <dsp:sp modelId="{640BEEC5-2CB5-46F2-8FA3-B5D105B61EB0}">
      <dsp:nvSpPr>
        <dsp:cNvPr id="0" name=""/>
        <dsp:cNvSpPr/>
      </dsp:nvSpPr>
      <dsp:spPr>
        <a:xfrm>
          <a:off x="3036456" y="1506538"/>
          <a:ext cx="1813786" cy="1088272"/>
        </a:xfrm>
        <a:prstGeom prst="rect">
          <a:avLst/>
        </a:prstGeom>
        <a:gradFill rotWithShape="0">
          <a:gsLst>
            <a:gs pos="0">
              <a:schemeClr val="accent2">
                <a:hueOff val="3682065"/>
                <a:satOff val="-10567"/>
                <a:lumOff val="-16919"/>
                <a:alphaOff val="0"/>
                <a:satMod val="103000"/>
                <a:lumMod val="102000"/>
                <a:tint val="94000"/>
              </a:schemeClr>
            </a:gs>
            <a:gs pos="50000">
              <a:schemeClr val="accent2">
                <a:hueOff val="3682065"/>
                <a:satOff val="-10567"/>
                <a:lumOff val="-16919"/>
                <a:alphaOff val="0"/>
                <a:satMod val="110000"/>
                <a:lumMod val="100000"/>
                <a:shade val="100000"/>
              </a:schemeClr>
            </a:gs>
            <a:gs pos="100000">
              <a:schemeClr val="accent2">
                <a:hueOff val="3682065"/>
                <a:satOff val="-10567"/>
                <a:lumOff val="-1691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877" tIns="93292" rIns="88877" bIns="93292" numCol="1" spcCol="1270" anchor="ctr" anchorCtr="0">
          <a:noAutofit/>
        </a:bodyPr>
        <a:lstStyle/>
        <a:p>
          <a:pPr marL="0" lvl="0" indent="0" algn="ctr" defTabSz="577850">
            <a:lnSpc>
              <a:spcPct val="90000"/>
            </a:lnSpc>
            <a:spcBef>
              <a:spcPct val="0"/>
            </a:spcBef>
            <a:spcAft>
              <a:spcPct val="35000"/>
            </a:spcAft>
            <a:buNone/>
          </a:pPr>
          <a:r>
            <a:rPr lang="en-US" sz="1300" b="1" kern="1200">
              <a:solidFill>
                <a:schemeClr val="bg1"/>
              </a:solidFill>
              <a:latin typeface="Calibri" panose="020F0502020204030204" pitchFamily="34" charset="0"/>
              <a:cs typeface="Calibri" panose="020F0502020204030204" pitchFamily="34" charset="0"/>
            </a:rPr>
            <a:t>RPAC Transition Assistant (TA)</a:t>
          </a:r>
        </a:p>
      </dsp:txBody>
      <dsp:txXfrm>
        <a:off x="3036456" y="1506538"/>
        <a:ext cx="1813786" cy="1088272"/>
      </dsp:txXfrm>
    </dsp:sp>
    <dsp:sp modelId="{C31512F0-EFE0-4FEC-93AB-7707ACAA6935}">
      <dsp:nvSpPr>
        <dsp:cNvPr id="0" name=""/>
        <dsp:cNvSpPr/>
      </dsp:nvSpPr>
      <dsp:spPr>
        <a:xfrm>
          <a:off x="1712392" y="2593011"/>
          <a:ext cx="4461915" cy="386571"/>
        </a:xfrm>
        <a:custGeom>
          <a:avLst/>
          <a:gdLst/>
          <a:ahLst/>
          <a:cxnLst/>
          <a:rect l="0" t="0" r="0" b="0"/>
          <a:pathLst>
            <a:path>
              <a:moveTo>
                <a:pt x="4461915" y="0"/>
              </a:moveTo>
              <a:lnTo>
                <a:pt x="4461915" y="210385"/>
              </a:lnTo>
              <a:lnTo>
                <a:pt x="0" y="210385"/>
              </a:lnTo>
              <a:lnTo>
                <a:pt x="0" y="386571"/>
              </a:lnTo>
            </a:path>
          </a:pathLst>
        </a:custGeom>
        <a:noFill/>
        <a:ln w="12700" cap="flat" cmpd="sng" algn="ctr">
          <a:solidFill>
            <a:schemeClr val="accent2">
              <a:hueOff val="5369678"/>
              <a:satOff val="-15411"/>
              <a:lumOff val="-2467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solidFill>
              <a:schemeClr val="bg1"/>
            </a:solidFill>
            <a:latin typeface="Calibri" panose="020F0502020204030204" pitchFamily="34" charset="0"/>
            <a:cs typeface="Calibri" panose="020F0502020204030204" pitchFamily="34" charset="0"/>
          </a:endParaRPr>
        </a:p>
      </dsp:txBody>
      <dsp:txXfrm>
        <a:off x="3831315" y="2784210"/>
        <a:ext cx="224068" cy="4171"/>
      </dsp:txXfrm>
    </dsp:sp>
    <dsp:sp modelId="{72157BBA-241E-41BD-93EA-53A36038B08C}">
      <dsp:nvSpPr>
        <dsp:cNvPr id="0" name=""/>
        <dsp:cNvSpPr/>
      </dsp:nvSpPr>
      <dsp:spPr>
        <a:xfrm>
          <a:off x="5267414" y="1506538"/>
          <a:ext cx="1813786" cy="1088272"/>
        </a:xfrm>
        <a:prstGeom prst="rect">
          <a:avLst/>
        </a:prstGeom>
        <a:gradFill rotWithShape="0">
          <a:gsLst>
            <a:gs pos="0">
              <a:schemeClr val="accent2">
                <a:hueOff val="4602581"/>
                <a:satOff val="-13209"/>
                <a:lumOff val="-21149"/>
                <a:alphaOff val="0"/>
                <a:satMod val="103000"/>
                <a:lumMod val="102000"/>
                <a:tint val="94000"/>
              </a:schemeClr>
            </a:gs>
            <a:gs pos="50000">
              <a:schemeClr val="accent2">
                <a:hueOff val="4602581"/>
                <a:satOff val="-13209"/>
                <a:lumOff val="-21149"/>
                <a:alphaOff val="0"/>
                <a:satMod val="110000"/>
                <a:lumMod val="100000"/>
                <a:shade val="100000"/>
              </a:schemeClr>
            </a:gs>
            <a:gs pos="100000">
              <a:schemeClr val="accent2">
                <a:hueOff val="4602581"/>
                <a:satOff val="-13209"/>
                <a:lumOff val="-2114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877" tIns="93292" rIns="88877" bIns="93292" numCol="1" spcCol="1270" anchor="ctr" anchorCtr="0">
          <a:noAutofit/>
        </a:bodyPr>
        <a:lstStyle/>
        <a:p>
          <a:pPr marL="0" lvl="0" indent="0" algn="ctr" defTabSz="577850">
            <a:lnSpc>
              <a:spcPct val="90000"/>
            </a:lnSpc>
            <a:spcBef>
              <a:spcPct val="0"/>
            </a:spcBef>
            <a:spcAft>
              <a:spcPct val="35000"/>
            </a:spcAft>
            <a:buNone/>
          </a:pPr>
          <a:r>
            <a:rPr lang="en-US" sz="1300" b="1" kern="1200">
              <a:solidFill>
                <a:schemeClr val="bg1"/>
              </a:solidFill>
              <a:latin typeface="Calibri" panose="020F0502020204030204" pitchFamily="34" charset="0"/>
              <a:cs typeface="Calibri" panose="020F0502020204030204" pitchFamily="34" charset="0"/>
            </a:rPr>
            <a:t>RPAC TA reaches out for documents to be submitted.  </a:t>
          </a:r>
        </a:p>
      </dsp:txBody>
      <dsp:txXfrm>
        <a:off x="5267414" y="1506538"/>
        <a:ext cx="1813786" cy="1088272"/>
      </dsp:txXfrm>
    </dsp:sp>
    <dsp:sp modelId="{70D26B8C-D33E-4BDE-B727-4D60149B719F}">
      <dsp:nvSpPr>
        <dsp:cNvPr id="0" name=""/>
        <dsp:cNvSpPr/>
      </dsp:nvSpPr>
      <dsp:spPr>
        <a:xfrm>
          <a:off x="2617485" y="3510398"/>
          <a:ext cx="386571" cy="91440"/>
        </a:xfrm>
        <a:custGeom>
          <a:avLst/>
          <a:gdLst/>
          <a:ahLst/>
          <a:cxnLst/>
          <a:rect l="0" t="0" r="0" b="0"/>
          <a:pathLst>
            <a:path>
              <a:moveTo>
                <a:pt x="0" y="45720"/>
              </a:moveTo>
              <a:lnTo>
                <a:pt x="386571" y="45720"/>
              </a:lnTo>
            </a:path>
          </a:pathLst>
        </a:custGeom>
        <a:noFill/>
        <a:ln w="12700" cap="flat" cmpd="sng" algn="ctr">
          <a:solidFill>
            <a:schemeClr val="accent2">
              <a:hueOff val="6443614"/>
              <a:satOff val="-18493"/>
              <a:lumOff val="-2960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solidFill>
              <a:schemeClr val="bg1"/>
            </a:solidFill>
            <a:latin typeface="Calibri" panose="020F0502020204030204" pitchFamily="34" charset="0"/>
            <a:cs typeface="Calibri" panose="020F0502020204030204" pitchFamily="34" charset="0"/>
          </a:endParaRPr>
        </a:p>
      </dsp:txBody>
      <dsp:txXfrm>
        <a:off x="2800341" y="3554032"/>
        <a:ext cx="20858" cy="4171"/>
      </dsp:txXfrm>
    </dsp:sp>
    <dsp:sp modelId="{7A8354D9-851A-44FC-8498-06C7110C9C85}">
      <dsp:nvSpPr>
        <dsp:cNvPr id="0" name=""/>
        <dsp:cNvSpPr/>
      </dsp:nvSpPr>
      <dsp:spPr>
        <a:xfrm>
          <a:off x="805498" y="3011982"/>
          <a:ext cx="1813786" cy="1088272"/>
        </a:xfrm>
        <a:prstGeom prst="rect">
          <a:avLst/>
        </a:prstGeom>
        <a:gradFill rotWithShape="0">
          <a:gsLst>
            <a:gs pos="0">
              <a:schemeClr val="accent2">
                <a:hueOff val="5523098"/>
                <a:satOff val="-15851"/>
                <a:lumOff val="-25379"/>
                <a:alphaOff val="0"/>
                <a:satMod val="103000"/>
                <a:lumMod val="102000"/>
                <a:tint val="94000"/>
              </a:schemeClr>
            </a:gs>
            <a:gs pos="50000">
              <a:schemeClr val="accent2">
                <a:hueOff val="5523098"/>
                <a:satOff val="-15851"/>
                <a:lumOff val="-25379"/>
                <a:alphaOff val="0"/>
                <a:satMod val="110000"/>
                <a:lumMod val="100000"/>
                <a:shade val="100000"/>
              </a:schemeClr>
            </a:gs>
            <a:gs pos="100000">
              <a:schemeClr val="accent2">
                <a:hueOff val="5523098"/>
                <a:satOff val="-15851"/>
                <a:lumOff val="-2537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877" tIns="93292" rIns="88877" bIns="93292" numCol="1" spcCol="1270" anchor="ctr" anchorCtr="0">
          <a:noAutofit/>
        </a:bodyPr>
        <a:lstStyle/>
        <a:p>
          <a:pPr marL="0" lvl="0" indent="0" algn="ctr" defTabSz="577850">
            <a:lnSpc>
              <a:spcPct val="90000"/>
            </a:lnSpc>
            <a:spcBef>
              <a:spcPct val="0"/>
            </a:spcBef>
            <a:spcAft>
              <a:spcPct val="35000"/>
            </a:spcAft>
            <a:buNone/>
          </a:pPr>
          <a:r>
            <a:rPr lang="en-US" sz="1300" b="1" kern="1200">
              <a:solidFill>
                <a:schemeClr val="bg1"/>
              </a:solidFill>
              <a:latin typeface="Calibri" panose="020F0502020204030204" pitchFamily="34" charset="0"/>
              <a:cs typeface="Calibri" panose="020F0502020204030204" pitchFamily="34" charset="0"/>
            </a:rPr>
            <a:t>If Sailor does not have MSO time left, reenlistment contract is signed with RPAC TA. </a:t>
          </a:r>
        </a:p>
      </dsp:txBody>
      <dsp:txXfrm>
        <a:off x="805498" y="3011982"/>
        <a:ext cx="1813786" cy="1088272"/>
      </dsp:txXfrm>
    </dsp:sp>
    <dsp:sp modelId="{4746345A-69FA-4385-9A5B-4446B3CEA35E}">
      <dsp:nvSpPr>
        <dsp:cNvPr id="0" name=""/>
        <dsp:cNvSpPr/>
      </dsp:nvSpPr>
      <dsp:spPr>
        <a:xfrm>
          <a:off x="3036456" y="3011982"/>
          <a:ext cx="1813786" cy="1088272"/>
        </a:xfrm>
        <a:prstGeom prst="rect">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877" tIns="93292" rIns="88877" bIns="93292" numCol="1" spcCol="1270" anchor="ctr" anchorCtr="0">
          <a:noAutofit/>
        </a:bodyPr>
        <a:lstStyle/>
        <a:p>
          <a:pPr marL="0" lvl="0" indent="0" algn="ctr" defTabSz="577850">
            <a:lnSpc>
              <a:spcPct val="90000"/>
            </a:lnSpc>
            <a:spcBef>
              <a:spcPct val="0"/>
            </a:spcBef>
            <a:spcAft>
              <a:spcPct val="35000"/>
            </a:spcAft>
            <a:buNone/>
          </a:pPr>
          <a:r>
            <a:rPr lang="en-US" sz="1300" b="1" kern="1200">
              <a:solidFill>
                <a:schemeClr val="bg1"/>
              </a:solidFill>
              <a:latin typeface="Calibri" panose="020F0502020204030204" pitchFamily="34" charset="0"/>
              <a:cs typeface="Calibri" panose="020F0502020204030204" pitchFamily="34" charset="0"/>
            </a:rPr>
            <a:t>Point of Contact that is working the case will reach out to the Sailor. </a:t>
          </a:r>
        </a:p>
      </dsp:txBody>
      <dsp:txXfrm>
        <a:off x="3036456" y="3011982"/>
        <a:ext cx="1813786" cy="1088272"/>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CEDB4D-0AA0-4AB1-8314-363590B73539}" type="datetimeFigureOut">
              <a:rPr lang="en-US" smtClean="0"/>
              <a:t>12/8/2025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1ADCF-32D8-418E-BB9E-77375191B9AF}" type="slidenum">
              <a:rPr lang="en-US" smtClean="0"/>
              <a:t>‹#›</a:t>
            </a:fld>
            <a:endParaRPr lang="en-US"/>
          </a:p>
        </p:txBody>
      </p:sp>
    </p:spTree>
    <p:extLst>
      <p:ext uri="{BB962C8B-B14F-4D97-AF65-F5344CB8AC3E}">
        <p14:creationId xmlns:p14="http://schemas.microsoft.com/office/powerpoint/2010/main" val="1354885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mynavyhr.navy.mil/Career-Management/Reserve-Personnel-Mgmt/IRR/"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mynavyhr.navy.mil/Career-Management/Reserve-Personnel-Mgmt/IRR/IRR-FAQ/"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navyreserve.navy.mil/Onboarding/" TargetMode="External"/><Relationship Id="rId7" Type="http://schemas.openxmlformats.org/officeDocument/2006/relationships/hyperlink" Target="https://www.dfas.mil/MilitaryMembers/paydeductions/sgli/resguardpremiums/navy/"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www.dfas.mil/militarymembers/payentitlements/Pay-Tables/" TargetMode="External"/><Relationship Id="rId5" Type="http://schemas.openxmlformats.org/officeDocument/2006/relationships/hyperlink" Target="https://www.navy.com/joining/ways-to-join/reserve" TargetMode="External"/><Relationship Id="rId4" Type="http://schemas.openxmlformats.org/officeDocument/2006/relationships/hyperlink" Target="http://www.mynrh.navy.mil"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mynrh.navy.mi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mynrh.navy.mil"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mynrh.navy.mil/"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tricare.mil/mybenefit"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mynavyhr.navy.mil/Career-Management/Transition/"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mynavyhr.navy.mil/Portals/55/Career/ECM/SelRes/MSO_4-2-2_BUPERS-352_CWAY.pdf?ver=8GCGJeWpF0W-ahQgjqRxyQ%3D%3D#:~:text=I%20hereby%20acknowledge%20that%20I,11%20Enlisted%20Communitie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 Required: 50 min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CEE01-41AF-2A4D-9C8A-1F63ADF1412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57226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b="1">
                <a:solidFill>
                  <a:prstClr val="black"/>
                </a:solidFill>
                <a:latin typeface="Tahoma"/>
                <a:ea typeface="Tahoma"/>
                <a:cs typeface="Tahoma"/>
              </a:rPr>
              <a:t>FACILITATOR GUIDE:    REF: MPM 1001-145 Overview (as needed) &gt; </a:t>
            </a:r>
            <a:r>
              <a:rPr lang="en-US">
                <a:solidFill>
                  <a:prstClr val="black"/>
                </a:solidFill>
                <a:latin typeface="Tahoma"/>
                <a:ea typeface="Tahoma"/>
                <a:cs typeface="Tahoma"/>
                <a:hlinkClick r:id="rId3"/>
              </a:rPr>
              <a:t>https://www.mynavyhr.navy.mil/Career-Management/Reserve-Personnel-Mgmt/IRR/</a:t>
            </a:r>
            <a:endParaRPr lang="en-US" b="1">
              <a:solidFill>
                <a:prstClr val="black"/>
              </a:solidFill>
            </a:endParaRPr>
          </a:p>
          <a:p>
            <a:endParaRPr lang="en-US">
              <a:latin typeface="Tahoma"/>
              <a:ea typeface="Tahoma"/>
              <a:cs typeface="Tahoma"/>
            </a:endParaRPr>
          </a:p>
          <a:p>
            <a:pPr marL="233045" indent="-233045">
              <a:buAutoNum type="arabicPeriod"/>
            </a:pPr>
            <a:r>
              <a:rPr lang="en-US">
                <a:latin typeface="Tahoma"/>
                <a:ea typeface="Tahoma"/>
                <a:cs typeface="Tahoma"/>
              </a:rPr>
              <a:t>Members</a:t>
            </a:r>
            <a:r>
              <a:rPr lang="en-US" baseline="0">
                <a:latin typeface="Tahoma"/>
                <a:ea typeface="Tahoma"/>
                <a:cs typeface="Tahoma"/>
              </a:rPr>
              <a:t> may enter the IRR for several reasons:</a:t>
            </a:r>
            <a:r>
              <a:rPr lang="en-US">
                <a:latin typeface="Tahoma"/>
                <a:ea typeface="Tahoma"/>
                <a:cs typeface="Tahoma"/>
              </a:rPr>
              <a:t> Fulfill MSO, upon request (if eligible), </a:t>
            </a:r>
            <a:r>
              <a:rPr lang="en-US" baseline="0">
                <a:latin typeface="Tahoma"/>
                <a:ea typeface="Tahoma"/>
                <a:cs typeface="Tahoma"/>
              </a:rPr>
              <a:t>SELRES receiving disability, HYT and other personal reasons.</a:t>
            </a:r>
          </a:p>
          <a:p>
            <a:pPr marL="233309" indent="-233309">
              <a:buAutoNum type="arabicPeriod"/>
            </a:pPr>
            <a:r>
              <a:rPr lang="en-US" baseline="0">
                <a:latin typeface="Tahoma"/>
                <a:ea typeface="Tahoma"/>
                <a:cs typeface="Tahoma"/>
              </a:rPr>
              <a:t>Advised CDT to review MPM 1001-125.</a:t>
            </a:r>
          </a:p>
          <a:p>
            <a:pPr marL="233309" indent="-233309">
              <a:buAutoNum type="arabicPeriod"/>
            </a:pPr>
            <a:r>
              <a:rPr lang="en-US" baseline="0">
                <a:latin typeface="Tahoma"/>
                <a:ea typeface="Tahoma"/>
                <a:cs typeface="Tahoma"/>
              </a:rPr>
              <a:t>CCC are responsible for counseling separating members utilizing NAVPERS 1070/613 and ensuring that NAVPERS 1070/613 is added to the separating service member’s OMPF.</a:t>
            </a:r>
          </a:p>
          <a:p>
            <a:r>
              <a:rPr lang="en-US" baseline="0">
                <a:latin typeface="Tahoma"/>
                <a:ea typeface="Tahoma"/>
                <a:cs typeface="Tahoma"/>
              </a:rPr>
              <a:t>3. IRR FAQs can be retrieved from the link below:</a:t>
            </a:r>
          </a:p>
          <a:p>
            <a:pPr defTabSz="933237">
              <a:defRPr/>
            </a:pPr>
            <a:r>
              <a:rPr lang="en-US">
                <a:latin typeface="Tahoma"/>
                <a:ea typeface="Tahoma"/>
                <a:cs typeface="Tahoma"/>
                <a:hlinkClick r:id="rId4"/>
              </a:rPr>
              <a:t>https://www.mynavyhr.navy.mil/Career-Management/Reserve-Personnel-Mgmt/IRR/IRR-FAQ/</a:t>
            </a:r>
            <a:endParaRPr lang="en-US">
              <a:hlinkClick r:id="rId4"/>
            </a:endParaRPr>
          </a:p>
          <a:p>
            <a:r>
              <a:rPr lang="en-US">
                <a:latin typeface="Tahoma"/>
                <a:ea typeface="Tahoma"/>
                <a:cs typeface="Tahoma"/>
              </a:rPr>
              <a:t>4.  Difference between SELRES and IRR?</a:t>
            </a:r>
            <a:endParaRPr lang="en-US" baseline="0"/>
          </a:p>
          <a:p>
            <a:endParaRPr lang="en-US"/>
          </a:p>
          <a:p>
            <a:r>
              <a:rPr lang="en-US">
                <a:latin typeface="Tahoma"/>
                <a:ea typeface="Tahoma"/>
                <a:cs typeface="Tahoma"/>
              </a:rPr>
              <a:t>SELRES</a:t>
            </a:r>
            <a:endParaRPr lang="en-US"/>
          </a:p>
          <a:p>
            <a:r>
              <a:rPr lang="en-US">
                <a:latin typeface="Tahoma"/>
                <a:ea typeface="Tahoma"/>
                <a:cs typeface="Tahoma"/>
              </a:rPr>
              <a:t>Drill 2 days a month</a:t>
            </a:r>
            <a:endParaRPr lang="en-US"/>
          </a:p>
          <a:p>
            <a:r>
              <a:rPr lang="en-US">
                <a:latin typeface="Tahoma"/>
                <a:ea typeface="Tahoma"/>
                <a:cs typeface="Tahoma"/>
              </a:rPr>
              <a:t>Perform 12-17 days of active duty (annual training)</a:t>
            </a:r>
            <a:endParaRPr lang="en-US"/>
          </a:p>
          <a:p>
            <a:r>
              <a:rPr lang="en-US">
                <a:latin typeface="Tahoma"/>
                <a:ea typeface="Tahoma"/>
                <a:cs typeface="Tahoma"/>
              </a:rPr>
              <a:t>More temporary active duty opportunities (IF desired)</a:t>
            </a:r>
          </a:p>
          <a:p>
            <a:r>
              <a:rPr lang="en-US">
                <a:latin typeface="Tahoma"/>
                <a:ea typeface="Tahoma"/>
                <a:cs typeface="Tahoma"/>
              </a:rPr>
              <a:t>Benefits – Medical/Dental, Pay, SGLI, Advancement</a:t>
            </a:r>
            <a:endParaRPr lang="en-US"/>
          </a:p>
          <a:p>
            <a:endParaRPr lang="en-US"/>
          </a:p>
          <a:p>
            <a:r>
              <a:rPr lang="en-US">
                <a:latin typeface="Tahoma"/>
                <a:ea typeface="Tahoma"/>
                <a:cs typeface="Tahoma"/>
              </a:rPr>
              <a:t>IRR</a:t>
            </a:r>
          </a:p>
          <a:p>
            <a:r>
              <a:rPr lang="en-US">
                <a:latin typeface="Tahoma"/>
                <a:ea typeface="Tahoma"/>
                <a:cs typeface="Tahoma"/>
              </a:rPr>
              <a:t>No drilling but Navy asset</a:t>
            </a:r>
            <a:endParaRPr lang="en-US"/>
          </a:p>
          <a:p>
            <a:r>
              <a:rPr lang="en-US">
                <a:latin typeface="Tahoma"/>
                <a:ea typeface="Tahoma"/>
                <a:cs typeface="Tahoma"/>
              </a:rPr>
              <a:t>Required to respond annually to PERS while in this status (update recall address, maintain fitness, uniforms serviceable)</a:t>
            </a:r>
            <a:endParaRPr lang="en-US"/>
          </a:p>
          <a:p>
            <a:endParaRPr lang="en-US"/>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CEE01-41AF-2A4D-9C8A-1F63ADF1412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987373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FACILITATOR GUIDE:</a:t>
            </a:r>
          </a:p>
          <a:p>
            <a:endParaRPr lang="en-US"/>
          </a:p>
          <a:p>
            <a:r>
              <a:rPr lang="en-US">
                <a:latin typeface="Tahoma"/>
                <a:ea typeface="Tahoma"/>
                <a:cs typeface="Tahoma"/>
              </a:rPr>
              <a:t>Navy reserve is to maintain assets to supplement active duty.  Therefore, training monthly requires to maintain minimum requirements.</a:t>
            </a:r>
            <a:endParaRPr lang="en-US"/>
          </a:p>
          <a:p>
            <a:r>
              <a:rPr lang="en-US">
                <a:latin typeface="Tahoma"/>
                <a:ea typeface="Tahoma"/>
                <a:cs typeface="Tahoma"/>
              </a:rPr>
              <a:t>In return, Sailor receives 4 days of active duty pay, for 2 days of work each month in addition to similar benefits to active duty (i.e. education, health care, </a:t>
            </a:r>
            <a:r>
              <a:rPr lang="en-US" err="1">
                <a:latin typeface="Tahoma"/>
                <a:ea typeface="Tahoma"/>
                <a:cs typeface="Tahoma"/>
              </a:rPr>
              <a:t>etc</a:t>
            </a:r>
            <a:r>
              <a:rPr lang="en-US">
                <a:latin typeface="Tahoma"/>
                <a:ea typeface="Tahoma"/>
                <a:cs typeface="Tahoma"/>
              </a:rPr>
              <a:t>).</a:t>
            </a:r>
            <a:endParaRPr lang="en-US"/>
          </a:p>
          <a:p>
            <a:endParaRPr lang="en-US"/>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CEE01-41AF-2A4D-9C8A-1F63ADF1412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41087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FACILITATOR GUIDE:</a:t>
            </a:r>
          </a:p>
          <a:p>
            <a:r>
              <a:rPr lang="en-US">
                <a:latin typeface="Tahoma"/>
                <a:ea typeface="Tahoma"/>
                <a:cs typeface="Tahoma"/>
              </a:rPr>
              <a:t>TAR personnel</a:t>
            </a:r>
            <a:r>
              <a:rPr lang="en-US" baseline="0">
                <a:latin typeface="Tahoma"/>
                <a:ea typeface="Tahoma"/>
                <a:cs typeface="Tahoma"/>
              </a:rPr>
              <a:t> are SELRES on active duty.</a:t>
            </a:r>
            <a:r>
              <a:rPr lang="en-US">
                <a:latin typeface="Tahoma"/>
                <a:ea typeface="Tahoma"/>
                <a:cs typeface="Tahoma"/>
              </a:rPr>
              <a:t> </a:t>
            </a:r>
            <a:r>
              <a:rPr lang="en-US" baseline="0">
                <a:latin typeface="Tahoma"/>
                <a:ea typeface="Tahoma"/>
                <a:cs typeface="Tahoma"/>
              </a:rPr>
              <a:t> </a:t>
            </a:r>
            <a:r>
              <a:rPr lang="en-US">
                <a:latin typeface="Tahoma"/>
                <a:ea typeface="Tahoma"/>
                <a:cs typeface="Tahoma"/>
              </a:rPr>
              <a:t>So they are both Active and Reserve Component Sailors.  Their benefits and requirements will be the same as active duty sailors as long as they remain in an active duty status.  The only difference is they are paid from a different source of funding and are the same Branch Class (32) as the SELRES component.  </a:t>
            </a:r>
          </a:p>
          <a:p>
            <a:endParaRPr lang="en-US"/>
          </a:p>
          <a:p>
            <a:r>
              <a:rPr lang="en-US" baseline="0">
                <a:latin typeface="Tahoma"/>
                <a:ea typeface="Tahoma"/>
                <a:cs typeface="Tahoma"/>
              </a:rPr>
              <a:t>SELRES not on active duty, drill</a:t>
            </a:r>
            <a:r>
              <a:rPr lang="en-US">
                <a:latin typeface="Tahoma"/>
                <a:ea typeface="Tahoma"/>
                <a:cs typeface="Tahoma"/>
              </a:rPr>
              <a:t> (perform training)</a:t>
            </a:r>
            <a:r>
              <a:rPr lang="en-US" baseline="0">
                <a:latin typeface="Tahoma"/>
                <a:ea typeface="Tahoma"/>
                <a:cs typeface="Tahoma"/>
              </a:rPr>
              <a:t> for</a:t>
            </a:r>
            <a:r>
              <a:rPr lang="en-US">
                <a:latin typeface="Tahoma"/>
                <a:ea typeface="Tahoma"/>
                <a:cs typeface="Tahoma"/>
              </a:rPr>
              <a:t> </a:t>
            </a:r>
            <a:r>
              <a:rPr lang="en-US" baseline="0">
                <a:latin typeface="Tahoma"/>
                <a:ea typeface="Tahoma"/>
                <a:cs typeface="Tahoma"/>
              </a:rPr>
              <a:t>points towards their retirement by completing their drill weekend requirements and annual trainings. Additional ways to obtain points towards retirement are available and they would get more information on those opportunities upon affiliation. </a:t>
            </a:r>
          </a:p>
          <a:p>
            <a:endParaRPr lang="en-US" baseline="0"/>
          </a:p>
          <a:p>
            <a:r>
              <a:rPr lang="en-US">
                <a:latin typeface="Tahoma"/>
                <a:ea typeface="Tahoma"/>
                <a:cs typeface="Tahoma"/>
              </a:rPr>
              <a:t>Voluntary Training Unit (VTU)</a:t>
            </a:r>
            <a:r>
              <a:rPr lang="en-US" baseline="0">
                <a:latin typeface="Tahoma"/>
                <a:ea typeface="Tahoma"/>
                <a:cs typeface="Tahoma"/>
              </a:rPr>
              <a:t> members are compromised </a:t>
            </a:r>
            <a:r>
              <a:rPr lang="en-US">
                <a:latin typeface="Tahoma"/>
                <a:ea typeface="Tahoma"/>
                <a:cs typeface="Tahoma"/>
              </a:rPr>
              <a:t>Sailors that have transferred from a SELRES status (i.e. beyond SELRES </a:t>
            </a:r>
            <a:r>
              <a:rPr lang="en-US" baseline="0">
                <a:latin typeface="Tahoma"/>
                <a:ea typeface="Tahoma"/>
                <a:cs typeface="Tahoma"/>
              </a:rPr>
              <a:t>HYT </a:t>
            </a:r>
            <a:r>
              <a:rPr lang="en-US">
                <a:latin typeface="Tahoma"/>
                <a:ea typeface="Tahoma"/>
                <a:cs typeface="Tahoma"/>
              </a:rPr>
              <a:t>limiting date for paygrade that</a:t>
            </a:r>
            <a:r>
              <a:rPr lang="en-US" baseline="0">
                <a:latin typeface="Tahoma"/>
                <a:ea typeface="Tahoma"/>
                <a:cs typeface="Tahoma"/>
              </a:rPr>
              <a:t> do not have enough </a:t>
            </a:r>
            <a:r>
              <a:rPr lang="en-US">
                <a:latin typeface="Tahoma"/>
                <a:ea typeface="Tahoma"/>
                <a:cs typeface="Tahoma"/>
              </a:rPr>
              <a:t>qualifying</a:t>
            </a:r>
            <a:r>
              <a:rPr lang="en-US" baseline="0">
                <a:latin typeface="Tahoma"/>
                <a:ea typeface="Tahoma"/>
                <a:cs typeface="Tahoma"/>
              </a:rPr>
              <a:t> years towards </a:t>
            </a:r>
            <a:r>
              <a:rPr lang="en-US">
                <a:latin typeface="Tahoma"/>
                <a:ea typeface="Tahoma"/>
                <a:cs typeface="Tahoma"/>
              </a:rPr>
              <a:t>Reserve retirement).</a:t>
            </a:r>
            <a:r>
              <a:rPr lang="en-US" baseline="0">
                <a:latin typeface="Tahoma"/>
                <a:ea typeface="Tahoma"/>
                <a:cs typeface="Tahoma"/>
              </a:rPr>
              <a:t> Once they have met 20 qualifying years for retirement, </a:t>
            </a:r>
            <a:r>
              <a:rPr lang="en-US">
                <a:latin typeface="Tahoma"/>
                <a:ea typeface="Tahoma"/>
                <a:cs typeface="Tahoma"/>
              </a:rPr>
              <a:t>then they will submit</a:t>
            </a:r>
            <a:r>
              <a:rPr lang="en-US" baseline="0">
                <a:latin typeface="Tahoma"/>
                <a:ea typeface="Tahoma"/>
                <a:cs typeface="Tahoma"/>
              </a:rPr>
              <a:t> their request to retire and are moved into the Retired Reserve category.</a:t>
            </a:r>
            <a:r>
              <a:rPr lang="en-US">
                <a:latin typeface="Tahoma"/>
                <a:ea typeface="Tahoma"/>
                <a:cs typeface="Tahoma"/>
              </a:rPr>
              <a:t>    VTU members can still elect to voluntarily do Active Duty for Training (ADT), mobilize and/or perform funeral honors (receive pay).</a:t>
            </a:r>
            <a:endParaRPr lang="en-US" baseline="0"/>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CEE01-41AF-2A4D-9C8A-1F63ADF1412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862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b="1" dirty="0">
                <a:solidFill>
                  <a:prstClr val="black"/>
                </a:solidFill>
                <a:latin typeface="Tahoma"/>
                <a:ea typeface="Tahoma"/>
                <a:cs typeface="Tahoma"/>
              </a:rPr>
              <a:t>FACILITATOR GUIDE:   Resources as needed&gt;  1) </a:t>
            </a:r>
            <a:r>
              <a:rPr lang="en-US" b="1" dirty="0">
                <a:solidFill>
                  <a:prstClr val="black"/>
                </a:solidFill>
                <a:latin typeface="Tahoma"/>
                <a:ea typeface="Tahoma"/>
                <a:cs typeface="Tahoma"/>
                <a:hlinkClick r:id="rId3"/>
              </a:rPr>
              <a:t>https://www.navyreserve.navy.mil/Onboarding/</a:t>
            </a:r>
            <a:r>
              <a:rPr lang="en-US" dirty="0">
                <a:solidFill>
                  <a:prstClr val="black"/>
                </a:solidFill>
                <a:latin typeface="Tahoma"/>
                <a:ea typeface="Tahoma"/>
                <a:cs typeface="Tahoma"/>
              </a:rPr>
              <a:t> 2) </a:t>
            </a:r>
            <a:r>
              <a:rPr lang="en-US" b="1" dirty="0">
                <a:solidFill>
                  <a:prstClr val="black"/>
                </a:solidFill>
                <a:latin typeface="Tahoma"/>
                <a:ea typeface="Tahoma"/>
                <a:cs typeface="Tahoma"/>
              </a:rPr>
              <a:t>My Navy Reserve Homeport </a:t>
            </a:r>
            <a:r>
              <a:rPr lang="en-US" b="1" dirty="0">
                <a:solidFill>
                  <a:prstClr val="black"/>
                </a:solidFill>
                <a:latin typeface="Tahoma"/>
                <a:ea typeface="Tahoma"/>
                <a:cs typeface="Tahoma"/>
                <a:hlinkClick r:id="rId4"/>
              </a:rPr>
              <a:t>www.mynrh.navy.mil</a:t>
            </a:r>
            <a:r>
              <a:rPr lang="en-US" b="1" dirty="0">
                <a:solidFill>
                  <a:prstClr val="black"/>
                </a:solidFill>
                <a:latin typeface="Tahoma"/>
                <a:ea typeface="Tahoma"/>
                <a:cs typeface="Tahoma"/>
              </a:rPr>
              <a:t>  (find an NRC near home)</a:t>
            </a:r>
          </a:p>
          <a:p>
            <a:pPr defTabSz="933237">
              <a:defRPr/>
            </a:pPr>
            <a:r>
              <a:rPr lang="en-US" b="1" dirty="0">
                <a:solidFill>
                  <a:prstClr val="black"/>
                </a:solidFill>
                <a:latin typeface="Tahoma"/>
                <a:ea typeface="Tahoma"/>
                <a:cs typeface="Tahoma"/>
              </a:rPr>
              <a:t> 3) </a:t>
            </a:r>
            <a:r>
              <a:rPr lang="en-US" dirty="0">
                <a:solidFill>
                  <a:prstClr val="black"/>
                </a:solidFill>
                <a:latin typeface="Tahoma"/>
                <a:ea typeface="Tahoma"/>
                <a:cs typeface="Tahoma"/>
                <a:hlinkClick r:id="rId5"/>
              </a:rPr>
              <a:t>https://www.navy.com/joining/ways-to-join/reserve</a:t>
            </a:r>
            <a:r>
              <a:rPr lang="en-US" dirty="0">
                <a:solidFill>
                  <a:prstClr val="black"/>
                </a:solidFill>
                <a:latin typeface="Tahoma"/>
                <a:ea typeface="Tahoma"/>
                <a:cs typeface="Tahoma"/>
              </a:rPr>
              <a:t>  (covers benefits)</a:t>
            </a:r>
            <a:endParaRPr lang="en-US" b="1">
              <a:solidFill>
                <a:prstClr val="black"/>
              </a:solidFill>
              <a:latin typeface="Tahoma"/>
              <a:ea typeface="Tahoma"/>
              <a:cs typeface="Tahoma"/>
            </a:endParaRPr>
          </a:p>
          <a:p>
            <a:pPr defTabSz="933237">
              <a:defRPr/>
            </a:pPr>
            <a:r>
              <a:rPr lang="en-US" b="1" dirty="0">
                <a:solidFill>
                  <a:prstClr val="black"/>
                </a:solidFill>
                <a:latin typeface="Tahoma"/>
                <a:ea typeface="Tahoma"/>
                <a:cs typeface="Tahoma"/>
              </a:rPr>
              <a:t>                                                              </a:t>
            </a:r>
          </a:p>
          <a:p>
            <a:pPr marL="174625" indent="-174625" defTabSz="933237">
              <a:buFont typeface="Wingdings" panose="05000000000000000000" pitchFamily="2" charset="2"/>
              <a:buChar char="§"/>
              <a:defRPr/>
            </a:pPr>
            <a:r>
              <a:rPr lang="en-US" dirty="0">
                <a:solidFill>
                  <a:prstClr val="black"/>
                </a:solidFill>
              </a:rPr>
              <a:t>Reserve Pay Charts can be found at </a:t>
            </a:r>
            <a:r>
              <a:rPr lang="en-US" b="0" dirty="0">
                <a:hlinkClick r:id="rId6"/>
              </a:rPr>
              <a:t>Defense Finance and Accounting Service &gt; MilitaryMembers &gt; payentitlements &gt; Pay Tables (dfas.mil)</a:t>
            </a:r>
            <a:r>
              <a:rPr lang="en-US" b="0" dirty="0"/>
              <a:t>.</a:t>
            </a:r>
            <a:endParaRPr lang="en-US">
              <a:solidFill>
                <a:prstClr val="black"/>
              </a:solidFill>
            </a:endParaRPr>
          </a:p>
          <a:p>
            <a:pPr marL="174625" indent="-174625" defTabSz="933237">
              <a:buFont typeface="Wingdings" panose="05000000000000000000" pitchFamily="2" charset="2"/>
              <a:buChar char="§"/>
              <a:defRPr/>
            </a:pPr>
            <a:r>
              <a:rPr lang="en-US" dirty="0">
                <a:solidFill>
                  <a:prstClr val="black"/>
                </a:solidFill>
              </a:rPr>
              <a:t>Service members are eligible for the Servicemembers’ Group Lift Insurance (SGLI), but depending on type of status (non-paid drilling for points or paid), the member may be responsible for paying the SGLI premium. Refer to </a:t>
            </a:r>
            <a:r>
              <a:rPr lang="en-US" b="0" dirty="0">
                <a:hlinkClick r:id="rId7"/>
              </a:rPr>
              <a:t>Defense Finance and Accounting Service &gt; MilitaryMembers &gt; paydeductions &gt; sgli &gt; resguardpremiums &gt; navy (dfas.mil)</a:t>
            </a:r>
            <a:r>
              <a:rPr lang="en-US" b="0" dirty="0"/>
              <a:t>.</a:t>
            </a:r>
            <a:endParaRPr lang="en-US">
              <a:solidFill>
                <a:prstClr val="black"/>
              </a:solidFill>
            </a:endParaRPr>
          </a:p>
          <a:p>
            <a:pPr marL="174625" indent="-174625" defTabSz="933237">
              <a:buFont typeface="Wingdings" panose="05000000000000000000" pitchFamily="2" charset="2"/>
              <a:buChar char="§"/>
              <a:defRPr/>
            </a:pPr>
            <a:r>
              <a:rPr lang="en-US" dirty="0">
                <a:solidFill>
                  <a:prstClr val="black"/>
                </a:solidFill>
              </a:rPr>
              <a:t>Education Opportunities can include, but are not limited to Navy COOL, DANTES, … etc.</a:t>
            </a:r>
          </a:p>
          <a:p>
            <a:pPr marL="174625" indent="-174625" defTabSz="933237">
              <a:buFont typeface="Wingdings" panose="05000000000000000000" pitchFamily="2" charset="2"/>
              <a:buChar char="§"/>
              <a:defRPr/>
            </a:pPr>
            <a:r>
              <a:rPr lang="en-US" dirty="0">
                <a:solidFill>
                  <a:prstClr val="black"/>
                </a:solidFill>
              </a:rPr>
              <a:t>Uniform Entitlements</a:t>
            </a:r>
          </a:p>
          <a:p>
            <a:pPr marL="641350" lvl="1" indent="-174625" defTabSz="933237">
              <a:buFont typeface="Wingdings" panose="05000000000000000000" pitchFamily="2" charset="2"/>
              <a:buChar char="§"/>
              <a:defRPr/>
            </a:pPr>
            <a:r>
              <a:rPr lang="en-US" dirty="0">
                <a:solidFill>
                  <a:prstClr val="black"/>
                </a:solidFill>
              </a:rPr>
              <a:t>If service member has not completed their MSO (Military Service Obligation (i.e. 8 years)), upon affiliating with the Selected Reserves, they will not receive an additional entitlement until MSO is complete.</a:t>
            </a:r>
          </a:p>
          <a:p>
            <a:pPr marL="641350" lvl="1" indent="-174625" defTabSz="933237">
              <a:buFont typeface="Wingdings" panose="05000000000000000000" pitchFamily="2" charset="2"/>
              <a:buChar char="§"/>
              <a:defRPr/>
            </a:pPr>
            <a:r>
              <a:rPr lang="en-US" dirty="0">
                <a:solidFill>
                  <a:prstClr val="black"/>
                </a:solidFill>
              </a:rPr>
              <a:t>If service member has completed their MSO, they will be eligible to receive a full sea bag in addition to free alterations.</a:t>
            </a:r>
          </a:p>
          <a:p>
            <a:pPr marL="174625" indent="-174625" defTabSz="933237">
              <a:buFont typeface="Wingdings" panose="05000000000000000000" pitchFamily="2" charset="2"/>
              <a:buChar char="§"/>
              <a:defRPr/>
            </a:pPr>
            <a:r>
              <a:rPr lang="en-US" dirty="0">
                <a:solidFill>
                  <a:prstClr val="black"/>
                </a:solidFill>
              </a:rPr>
              <a:t>Post 9/11 GI Bill Transferability – To be eligible to transfer the Post 9/11 GI Bill, the member will need to complete a minimum of 6 years and OBLISERVE for an additional 4 years (10 total years) and as long as the dependent is in DEERS, the service member can transfer the Post 9/11 GI Bill. Just be aware that if member is reenlisting for only 4 years (in order to transfer Post 9/11 GI Bill) that they only have 30 days immediately following reenlistment to sign Statement of Understanding and submit their application within MILCONNECT. </a:t>
            </a:r>
          </a:p>
          <a:p>
            <a:pPr marL="174625" indent="-174625" defTabSz="933237">
              <a:buFont typeface="Wingdings" panose="05000000000000000000" pitchFamily="2" charset="2"/>
              <a:buChar char="§"/>
              <a:defRPr/>
            </a:pPr>
            <a:r>
              <a:rPr lang="en-US" dirty="0">
                <a:solidFill>
                  <a:prstClr val="black"/>
                </a:solidFill>
              </a:rPr>
              <a:t>RCSBP is a program administered by the DOD that allows the service member to leave a percentage of your future Navy Reserve retired pay as a monthly survivor annuity to your beneficiaries. This will guarantee your survivors a share of your military pay after the service member has passed. Refer to </a:t>
            </a:r>
            <a:r>
              <a:rPr lang="en-US" dirty="0" err="1">
                <a:solidFill>
                  <a:prstClr val="black"/>
                </a:solidFill>
              </a:rPr>
              <a:t>MyNavyHR</a:t>
            </a:r>
            <a:r>
              <a:rPr lang="en-US" dirty="0">
                <a:solidFill>
                  <a:prstClr val="black"/>
                </a:solidFill>
              </a:rPr>
              <a:t>-Career Management- Reserve Personnel Management – Reserve Retirements – RCSBP for further eligibility and options.</a:t>
            </a:r>
          </a:p>
          <a:p>
            <a:pPr marL="174625" indent="-174625" defTabSz="933237">
              <a:buFont typeface="Wingdings" panose="05000000000000000000" pitchFamily="2" charset="2"/>
              <a:buChar char="§"/>
              <a:defRPr/>
            </a:pPr>
            <a:r>
              <a:rPr lang="en-US" dirty="0">
                <a:solidFill>
                  <a:prstClr val="black"/>
                </a:solidFill>
              </a:rPr>
              <a:t>Some of these benefits can</a:t>
            </a:r>
            <a:r>
              <a:rPr lang="en-US" baseline="0" dirty="0">
                <a:solidFill>
                  <a:prstClr val="black"/>
                </a:solidFill>
              </a:rPr>
              <a:t> have limitations and once the Sailor is affiliated in the Reserves, they can speak with their NRA for more information on what their full entitlements are. This can change at any time and it is best to advise them to review the Navy Reserve Homeport (link found in quick links on MNP) and review the Reserves Onboarding information.</a:t>
            </a:r>
            <a:endParaRPr lang="en-US" dirty="0">
              <a:solidFill>
                <a:prstClr val="black"/>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CEE01-41AF-2A4D-9C8A-1F63ADF1412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12259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ahoma"/>
                <a:ea typeface="Tahoma"/>
                <a:cs typeface="Tahoma"/>
              </a:rPr>
              <a:t>FACILITATOR</a:t>
            </a:r>
            <a:r>
              <a:rPr lang="en-US" b="1" baseline="0" dirty="0">
                <a:latin typeface="Tahoma"/>
                <a:ea typeface="Tahoma"/>
                <a:cs typeface="Tahoma"/>
              </a:rPr>
              <a:t> GUIDE:</a:t>
            </a:r>
            <a:r>
              <a:rPr lang="en-US" b="1" dirty="0">
                <a:latin typeface="Tahoma"/>
                <a:ea typeface="Tahoma"/>
                <a:cs typeface="Tahoma"/>
              </a:rPr>
              <a:t>   ALNAVRESFOR 015/22 available on MYNRH website (</a:t>
            </a:r>
            <a:r>
              <a:rPr lang="en-US" b="1" dirty="0">
                <a:latin typeface="Tahoma"/>
                <a:ea typeface="Tahoma"/>
                <a:cs typeface="Tahoma"/>
                <a:hlinkClick r:id="rId3"/>
              </a:rPr>
              <a:t>www.mynrh.navy.mil</a:t>
            </a:r>
            <a:r>
              <a:rPr lang="en-US" b="1" dirty="0">
                <a:latin typeface="Tahoma"/>
                <a:ea typeface="Tahoma"/>
                <a:cs typeface="Tahoma"/>
              </a:rPr>
              <a:t> / References / ALNAVRESFOR) </a:t>
            </a:r>
            <a:endParaRPr lang="en-US" b="1" baseline="0" dirty="0"/>
          </a:p>
          <a:p>
            <a:r>
              <a:rPr lang="en-US" b="0" baseline="0" dirty="0">
                <a:latin typeface="Tahoma"/>
                <a:ea typeface="Tahoma"/>
                <a:cs typeface="Tahoma"/>
              </a:rPr>
              <a:t>Deferment for mobilization is 24 months commencing on the Selected Reserve affiliation date. Best practice is to have your Sailor affiliate prior to getting off active duty via C-Way </a:t>
            </a:r>
            <a:r>
              <a:rPr lang="en-US" dirty="0">
                <a:latin typeface="Tahoma"/>
                <a:ea typeface="Tahoma"/>
                <a:cs typeface="Tahoma"/>
              </a:rPr>
              <a:t>(</a:t>
            </a:r>
            <a:r>
              <a:rPr lang="en-US" b="0" baseline="0" dirty="0">
                <a:latin typeface="Tahoma"/>
                <a:ea typeface="Tahoma"/>
                <a:cs typeface="Tahoma"/>
              </a:rPr>
              <a:t>or 1306/7</a:t>
            </a:r>
            <a:r>
              <a:rPr lang="en-US" dirty="0">
                <a:latin typeface="Tahoma"/>
                <a:ea typeface="Tahoma"/>
                <a:cs typeface="Tahoma"/>
              </a:rPr>
              <a:t>)</a:t>
            </a:r>
            <a:r>
              <a:rPr lang="en-US" b="0" baseline="0" dirty="0">
                <a:latin typeface="Tahoma"/>
                <a:ea typeface="Tahoma"/>
                <a:cs typeface="Tahoma"/>
              </a:rPr>
              <a:t> request. This would also ensure they are not losing out on their TAMP benefits</a:t>
            </a:r>
            <a:r>
              <a:rPr lang="en-US" dirty="0">
                <a:latin typeface="Tahoma"/>
                <a:ea typeface="Tahoma"/>
                <a:cs typeface="Tahoma"/>
              </a:rPr>
              <a:t>. [Deferment</a:t>
            </a:r>
            <a:r>
              <a:rPr lang="en-US" baseline="0" dirty="0">
                <a:latin typeface="Tahoma"/>
                <a:ea typeface="Tahoma"/>
                <a:cs typeface="Tahoma"/>
              </a:rPr>
              <a:t> policy does not apply to New Accession Trainees and Direct Commission Officers</a:t>
            </a:r>
            <a:r>
              <a:rPr lang="en-US" dirty="0">
                <a:latin typeface="Tahoma"/>
                <a:ea typeface="Tahoma"/>
                <a:cs typeface="Tahoma"/>
              </a:rPr>
              <a:t> – recruited to be a SELRES asset, active duty status is temporary for IADT]</a:t>
            </a:r>
          </a:p>
          <a:p>
            <a:r>
              <a:rPr lang="en-US" b="0" dirty="0">
                <a:latin typeface="Tahoma"/>
                <a:ea typeface="Tahoma"/>
                <a:cs typeface="Tahoma"/>
              </a:rPr>
              <a:t>If Sailors do not affiliate prior to leaving active duty, they</a:t>
            </a:r>
            <a:r>
              <a:rPr lang="en-US" b="0" baseline="0" dirty="0">
                <a:latin typeface="Tahoma"/>
                <a:ea typeface="Tahoma"/>
                <a:cs typeface="Tahoma"/>
              </a:rPr>
              <a:t> will lose out on TAMP benefits.  </a:t>
            </a:r>
          </a:p>
          <a:p>
            <a:r>
              <a:rPr lang="en-US" b="0" baseline="0" dirty="0">
                <a:latin typeface="Tahoma"/>
                <a:ea typeface="Tahoma"/>
                <a:cs typeface="Tahoma"/>
              </a:rPr>
              <a:t>NOTE: Affiliation with the reserves with a break in service, will have the Sailors TIR recalculated for advancement purposes and possible ADSD adjustment IAW MILPERSMAN 100-030 and BUPERSINST 1430.16G.</a:t>
            </a:r>
            <a:r>
              <a:rPr lang="en-US" dirty="0">
                <a:latin typeface="Tahoma"/>
                <a:ea typeface="Tahoma"/>
                <a:cs typeface="Tahoma"/>
              </a:rPr>
              <a:t>  BRAKE in service means Sailor is not on contract (For example:  Transition from IRR to SELRES status, the TIR has to be recalculated upon SELRES affiliation)</a:t>
            </a:r>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CEE01-41AF-2A4D-9C8A-1F63ADF1412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72386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b="1" dirty="0">
                <a:solidFill>
                  <a:prstClr val="black"/>
                </a:solidFill>
                <a:latin typeface="Tahoma"/>
                <a:ea typeface="Tahoma"/>
                <a:cs typeface="Tahoma"/>
              </a:rPr>
              <a:t>FACILITATOR GUIDE:    Active duty time does count towards a Reserve (SELRES) duty retirement.  For example:  10 years active upon transfer to SELRES status, Sailor would serve remaining 10 years SELRES status but use the Retirement Point system to obtain qualifying year towards retirement.  Understanding the "qualifying"  retirement year system is important for transitioning sailors to learn.</a:t>
            </a:r>
            <a:endParaRPr lang="en-US" b="1" dirty="0">
              <a:solidFill>
                <a:prstClr val="black"/>
              </a:solidFill>
            </a:endParaRPr>
          </a:p>
          <a:p>
            <a:pPr defTabSz="933237">
              <a:defRPr/>
            </a:pPr>
            <a:endParaRPr lang="en-US" b="1">
              <a:solidFill>
                <a:prstClr val="black"/>
              </a:solidFill>
              <a:latin typeface="Tahoma"/>
              <a:ea typeface="Tahoma"/>
              <a:cs typeface="Tahoma"/>
            </a:endParaRPr>
          </a:p>
          <a:p>
            <a:pPr defTabSz="933237">
              <a:defRPr/>
            </a:pPr>
            <a:r>
              <a:rPr lang="en-US" dirty="0">
                <a:solidFill>
                  <a:prstClr val="black"/>
                </a:solidFill>
                <a:latin typeface="Tahoma"/>
                <a:ea typeface="Tahoma"/>
                <a:cs typeface="Tahoma"/>
              </a:rPr>
              <a:t>QUALIFYING</a:t>
            </a:r>
            <a:r>
              <a:rPr lang="en-US" baseline="0" dirty="0">
                <a:solidFill>
                  <a:prstClr val="black"/>
                </a:solidFill>
                <a:latin typeface="Tahoma"/>
                <a:ea typeface="Tahoma"/>
                <a:cs typeface="Tahoma"/>
              </a:rPr>
              <a:t> YEARS of service will be explained in the following slide but there is a difference in satisfactory years of service in the reserves and qualifying years towards retirement</a:t>
            </a:r>
            <a:r>
              <a:rPr lang="en-US" dirty="0">
                <a:solidFill>
                  <a:prstClr val="black"/>
                </a:solidFill>
                <a:latin typeface="Tahoma"/>
                <a:ea typeface="Tahoma"/>
                <a:cs typeface="Tahoma"/>
              </a:rPr>
              <a:t>. The last six years must be completed in the reserves. See BUPERSINST</a:t>
            </a:r>
            <a:r>
              <a:rPr lang="en-US" baseline="0" dirty="0">
                <a:solidFill>
                  <a:prstClr val="black"/>
                </a:solidFill>
                <a:latin typeface="Tahoma"/>
                <a:ea typeface="Tahoma"/>
                <a:cs typeface="Tahoma"/>
              </a:rPr>
              <a:t> 1001.39F page 20-2 and 20-3 for more information.</a:t>
            </a:r>
          </a:p>
          <a:p>
            <a:pPr defTabSz="933237">
              <a:defRPr/>
            </a:pPr>
            <a:r>
              <a:rPr lang="en-US" sz="1200" dirty="0"/>
              <a:t>The Sailor can review their anniversary by accessing their Annual Retirement Point Record and Annual Statement of Service (ARPR/ASOSH) via BOL. </a:t>
            </a:r>
          </a:p>
          <a:p>
            <a:pPr defTabSz="933237">
              <a:defRPr/>
            </a:pPr>
            <a:endParaRPr lang="en-US" sz="1200">
              <a:solidFill>
                <a:prstClr val="black"/>
              </a:solidFill>
              <a:latin typeface="Tahoma"/>
              <a:ea typeface="Tahoma"/>
              <a:cs typeface="Tahoma"/>
            </a:endParaRPr>
          </a:p>
          <a:p>
            <a:pPr defTabSz="933237">
              <a:defRPr/>
            </a:pPr>
            <a:r>
              <a:rPr lang="en-US" sz="1200" dirty="0">
                <a:solidFill>
                  <a:prstClr val="black"/>
                </a:solidFill>
                <a:latin typeface="Tahoma"/>
                <a:ea typeface="Tahoma"/>
                <a:cs typeface="Tahoma"/>
              </a:rPr>
              <a:t>SELRES</a:t>
            </a:r>
            <a:r>
              <a:rPr lang="en-US" sz="1200" baseline="0" dirty="0">
                <a:solidFill>
                  <a:prstClr val="black"/>
                </a:solidFill>
                <a:latin typeface="Tahoma"/>
                <a:ea typeface="Tahoma"/>
                <a:cs typeface="Tahoma"/>
              </a:rPr>
              <a:t> are mobilization assets and are required to be at the ready in time of need.  Their administrative requirements are keeping their employment, address, recall, dependency changes, Family Care Plan, medical status or anything that can affect their ability to mobilize current and ensure the NRA is aware of any changes or issues so that they can update their mobilization status correctly</a:t>
            </a:r>
            <a:r>
              <a:rPr lang="en-US" dirty="0">
                <a:solidFill>
                  <a:prstClr val="black"/>
                </a:solidFill>
                <a:latin typeface="Tahoma"/>
                <a:ea typeface="Tahoma"/>
                <a:cs typeface="Tahoma"/>
              </a:rPr>
              <a:t>.  They</a:t>
            </a:r>
            <a:r>
              <a:rPr lang="en-US" baseline="0" dirty="0">
                <a:solidFill>
                  <a:prstClr val="black"/>
                </a:solidFill>
                <a:latin typeface="Tahoma"/>
                <a:ea typeface="Tahoma"/>
                <a:cs typeface="Tahoma"/>
              </a:rPr>
              <a:t> will be briefed on this upon affiliation and will sign a Satisfactory Participation Requirement Record. Ensure that these Sailors read the document prior to signing so that they are fully aware. For more information on this refer them to the Navy Reserve Homeport, RESPERMAN 1001-010 and BUPERSINST 1001.39F.</a:t>
            </a:r>
            <a:endParaRPr lang="en-US" dirty="0">
              <a:solidFill>
                <a:prstClr val="black"/>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CEE01-41AF-2A4D-9C8A-1F63ADF1412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841786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solidFill>
                  <a:prstClr val="black"/>
                </a:solidFill>
              </a:rPr>
              <a:t>FACILITATOR GUIDE:</a:t>
            </a:r>
          </a:p>
          <a:p>
            <a:r>
              <a:rPr lang="en-US" sz="1200">
                <a:effectLst/>
                <a:ea typeface="Calibri" panose="020F0502020204030204" pitchFamily="34" charset="0"/>
                <a:cs typeface="Arial" panose="020B0604020202020204" pitchFamily="34" charset="0"/>
              </a:rPr>
              <a:t>I hope you find this table helpful in level-setting some foundational concepts for your Navy Reserve duties.</a:t>
            </a:r>
            <a:endParaRPr lang="en-US" sz="1200">
              <a:ea typeface="Calibri" panose="020F0502020204030204" pitchFamily="34" charset="0"/>
              <a:cs typeface="Arial" panose="020B0604020202020204" pitchFamily="34" charset="0"/>
            </a:endParaRPr>
          </a:p>
          <a:p>
            <a:r>
              <a:rPr lang="en-US" sz="1200">
                <a:effectLst/>
                <a:ea typeface="Calibri" panose="020F0502020204030204" pitchFamily="34" charset="0"/>
                <a:cs typeface="Arial" panose="020B0604020202020204" pitchFamily="34" charset="0"/>
              </a:rPr>
              <a:t>It is possible to earn a Qualifying Year while simultaneously having Unsatisfactory Participation. </a:t>
            </a:r>
            <a:endParaRPr lang="en-US" sz="1200">
              <a:ea typeface="Calibri" panose="020F0502020204030204" pitchFamily="34" charset="0"/>
              <a:cs typeface="Arial" panose="020B0604020202020204" pitchFamily="34" charset="0"/>
            </a:endParaRPr>
          </a:p>
          <a:p>
            <a:r>
              <a:rPr lang="en-US" sz="1200">
                <a:effectLst/>
                <a:ea typeface="Calibri" panose="020F0502020204030204" pitchFamily="34" charset="0"/>
                <a:cs typeface="Arial" panose="020B0604020202020204" pitchFamily="34" charset="0"/>
              </a:rPr>
              <a:t>It’s also possible to meet participation requirements within a Fiscal Year, but miss achieving a qualifying anniversary year toward retirement.  You MUST manage both timeframes as you plan and execute your assigned duties.</a:t>
            </a:r>
          </a:p>
          <a:p>
            <a:endParaRPr lang="en-US" sz="1200">
              <a:effectLst/>
              <a:ea typeface="Calibri" panose="020F0502020204030204" pitchFamily="34" charset="0"/>
              <a:cs typeface="Arial" panose="020B0604020202020204" pitchFamily="34" charset="0"/>
            </a:endParaRPr>
          </a:p>
          <a:p>
            <a:r>
              <a:rPr lang="en-US" sz="1200">
                <a:effectLst/>
                <a:ea typeface="Calibri" panose="020F0502020204030204" pitchFamily="34" charset="0"/>
                <a:cs typeface="Arial" panose="020B0604020202020204" pitchFamily="34" charset="0"/>
              </a:rPr>
              <a:t>A Sailor may have over 50 retirement points in an Anniversary Year, qualifying toward retirement, but have Unsatisfactory Participation.  </a:t>
            </a:r>
            <a:endParaRPr lang="en-US" sz="1200">
              <a:ea typeface="Calibri" panose="020F0502020204030204" pitchFamily="34" charset="0"/>
              <a:cs typeface="Arial" panose="020B0604020202020204" pitchFamily="34" charset="0"/>
            </a:endParaRPr>
          </a:p>
          <a:p>
            <a:r>
              <a:rPr lang="en-US" sz="1200">
                <a:effectLst/>
                <a:ea typeface="Calibri" panose="020F0502020204030204" pitchFamily="34" charset="0"/>
                <a:cs typeface="Arial" panose="020B0604020202020204" pitchFamily="34" charset="0"/>
              </a:rPr>
              <a:t>Not completing an AT (and not having an approved AT waiver), or having more than nine unexcused drill period absences in the Fiscal Year OR a rolling twelve-month period yield. Unsatisfactory Participation, which could lead to administrative separation from the Navy Reserve.</a:t>
            </a:r>
            <a:endParaRPr lang="en-US" sz="1200">
              <a:ea typeface="Verdana" panose="020B0604030504040204" pitchFamily="34" charset="0"/>
              <a:cs typeface="Arial" panose="020B0604020202020204" pitchFamily="34" charset="0"/>
            </a:endParaRPr>
          </a:p>
          <a:p>
            <a:endParaRPr lang="en-US" sz="1200" b="0" i="1" kern="1200">
              <a:effectLst/>
              <a:ea typeface="Verdana" panose="020B0604030504040204" pitchFamily="34" charset="0"/>
              <a:cs typeface="Arial" panose="020B0604020202020204" pitchFamily="34" charset="0"/>
            </a:endParaRPr>
          </a:p>
          <a:p>
            <a:r>
              <a:rPr lang="en-US" sz="1200" b="0" i="1" kern="1200">
                <a:effectLst/>
                <a:ea typeface="Verdana" panose="020B0604030504040204" pitchFamily="34" charset="0"/>
                <a:cs typeface="Arial" panose="020B0604020202020204" pitchFamily="34" charset="0"/>
              </a:rPr>
              <a:t>“Unexcused absence from an annual training or from nine or more training units in a one year period </a:t>
            </a:r>
            <a:r>
              <a:rPr lang="en-US" sz="1200" b="0" i="0" kern="1200">
                <a:effectLst/>
                <a:ea typeface="Verdana" panose="020B0604030504040204" pitchFamily="34" charset="0"/>
                <a:cs typeface="Arial" panose="020B0604020202020204" pitchFamily="34" charset="0"/>
              </a:rPr>
              <a:t>often results in a discharge from the </a:t>
            </a:r>
            <a:r>
              <a:rPr lang="en-US" sz="1200" b="1" i="0" kern="1200">
                <a:effectLst/>
                <a:ea typeface="Verdana" panose="020B0604030504040204" pitchFamily="34" charset="0"/>
                <a:cs typeface="Arial" panose="020B0604020202020204" pitchFamily="34" charset="0"/>
              </a:rPr>
              <a:t>Reserve</a:t>
            </a:r>
            <a:r>
              <a:rPr lang="en-US" sz="1200" b="0" i="0" kern="1200">
                <a:effectLst/>
                <a:ea typeface="Verdana" panose="020B0604030504040204" pitchFamily="34" charset="0"/>
                <a:cs typeface="Arial" panose="020B0604020202020204" pitchFamily="34" charset="0"/>
              </a:rPr>
              <a:t> Component for failing to meet the training requirements.”  </a:t>
            </a:r>
            <a:endParaRPr lang="en-US" sz="1200">
              <a:ea typeface="Verdana" panose="020B0604030504040204" pitchFamily="34" charset="0"/>
              <a:cs typeface="Arial" panose="020B0604020202020204" pitchFamily="34" charset="0"/>
            </a:endParaRPr>
          </a:p>
          <a:p>
            <a:endParaRPr lang="en-US" sz="1200" b="0" i="0" kern="1200">
              <a:effectLst/>
              <a:ea typeface="Verdana" panose="020B0604030504040204" pitchFamily="34" charset="0"/>
              <a:cs typeface="Arial" panose="020B0604020202020204" pitchFamily="34" charset="0"/>
            </a:endParaRPr>
          </a:p>
          <a:p>
            <a:r>
              <a:rPr lang="en-US" sz="1200" b="0" i="0" kern="1200">
                <a:effectLst/>
                <a:ea typeface="Verdana" panose="020B0604030504040204" pitchFamily="34" charset="0"/>
                <a:cs typeface="Arial" panose="020B0604020202020204" pitchFamily="34" charset="0"/>
              </a:rPr>
              <a:t>In other words, the</a:t>
            </a:r>
            <a:r>
              <a:rPr lang="en-US" sz="1200" b="0" i="0" kern="1200" baseline="0">
                <a:effectLst/>
                <a:ea typeface="Verdana" panose="020B0604030504040204" pitchFamily="34" charset="0"/>
                <a:cs typeface="Arial" panose="020B0604020202020204" pitchFamily="34" charset="0"/>
              </a:rPr>
              <a:t> member may have 50+ retirement points in an anniversary year, yielding a Qualifying Year, but have Unsatisfactory Participation due to no AT or &gt;8 UAs, and </a:t>
            </a:r>
            <a:r>
              <a:rPr lang="en-US" sz="1200" b="1" i="0" kern="1200" baseline="0">
                <a:effectLst/>
                <a:ea typeface="Verdana" panose="020B0604030504040204" pitchFamily="34" charset="0"/>
                <a:cs typeface="Arial" panose="020B0604020202020204" pitchFamily="34" charset="0"/>
              </a:rPr>
              <a:t>may be </a:t>
            </a:r>
            <a:r>
              <a:rPr lang="en-US" sz="1200" b="1" i="0" kern="1200" baseline="0" err="1">
                <a:effectLst/>
                <a:ea typeface="Verdana" panose="020B0604030504040204" pitchFamily="34" charset="0"/>
                <a:cs typeface="Arial" panose="020B0604020202020204" pitchFamily="34" charset="0"/>
              </a:rPr>
              <a:t>ADSEP’d</a:t>
            </a:r>
            <a:r>
              <a:rPr lang="en-US" sz="1200" b="1" i="0" kern="1200" baseline="0">
                <a:effectLst/>
                <a:ea typeface="Verdana" panose="020B0604030504040204" pitchFamily="34" charset="0"/>
                <a:cs typeface="Arial" panose="020B0604020202020204" pitchFamily="34" charset="0"/>
              </a:rPr>
              <a:t> </a:t>
            </a:r>
            <a:r>
              <a:rPr lang="en-US" sz="1200" b="0" i="0" kern="1200" baseline="0">
                <a:effectLst/>
                <a:ea typeface="Verdana" panose="020B0604030504040204" pitchFamily="34" charset="0"/>
                <a:cs typeface="Arial" panose="020B0604020202020204" pitchFamily="34" charset="0"/>
              </a:rPr>
              <a:t>as a result.  </a:t>
            </a:r>
            <a:endParaRPr lang="en-US" sz="1200">
              <a:cs typeface="Arial" panose="020B0604020202020204" pitchFamily="34" charset="0"/>
            </a:endParaRPr>
          </a:p>
          <a:p>
            <a:r>
              <a:rPr lang="en-US" sz="1200">
                <a:ea typeface="Verdana" panose="020B0604030504040204" pitchFamily="34" charset="0"/>
                <a:cs typeface="Arial" panose="020B0604020202020204" pitchFamily="34" charset="0"/>
              </a:rPr>
              <a:t>Alternatively, a Sailor may take Authorized Absences or be approved for an AT Waiver within a Fiscal Year, yet fail to earn the requisite 50 Reserve Retirement Points within their unique Anniversary Year, missing eligibility. </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CEE01-41AF-2A4D-9C8A-1F63ADF1412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539416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Tahoma"/>
                <a:ea typeface="Tahoma"/>
                <a:cs typeface="Tahoma"/>
              </a:rPr>
              <a:t>FACILITATOR</a:t>
            </a:r>
            <a:r>
              <a:rPr lang="en-US" b="1" baseline="0">
                <a:latin typeface="Tahoma"/>
                <a:ea typeface="Tahoma"/>
                <a:cs typeface="Tahoma"/>
              </a:rPr>
              <a:t> GUIDE:</a:t>
            </a:r>
            <a:r>
              <a:rPr lang="en-US" b="1">
                <a:latin typeface="Tahoma"/>
                <a:ea typeface="Tahoma"/>
                <a:cs typeface="Tahoma"/>
              </a:rPr>
              <a:t>  CAN GO LIVE -&gt; </a:t>
            </a:r>
            <a:r>
              <a:rPr lang="en-US" b="1">
                <a:latin typeface="Tahoma"/>
                <a:ea typeface="Tahoma"/>
                <a:cs typeface="Tahoma"/>
                <a:hlinkClick r:id="rId3"/>
              </a:rPr>
              <a:t>www.mynrh.navy.mil</a:t>
            </a:r>
            <a:r>
              <a:rPr lang="en-US" b="1">
                <a:latin typeface="Tahoma"/>
                <a:ea typeface="Tahoma"/>
                <a:cs typeface="Tahoma"/>
              </a:rPr>
              <a:t>  (look for "find a NRC") for updated map &lt;-NO CAC REQUIRED.</a:t>
            </a:r>
            <a:endParaRPr lang="en-US" b="1"/>
          </a:p>
          <a:p>
            <a:endParaRPr lang="en-US" b="1">
              <a:latin typeface="Tahoma"/>
              <a:ea typeface="Tahoma"/>
              <a:cs typeface="Tahoma"/>
            </a:endParaRPr>
          </a:p>
          <a:p>
            <a:r>
              <a:rPr lang="en-US" b="1">
                <a:latin typeface="Tahoma"/>
                <a:ea typeface="Tahoma"/>
                <a:cs typeface="Tahoma"/>
              </a:rPr>
              <a:t>Selecting one of the locations will give the name of the NRC, phone number, </a:t>
            </a:r>
            <a:r>
              <a:rPr lang="en-US" b="1" err="1">
                <a:latin typeface="Tahoma"/>
                <a:ea typeface="Tahoma"/>
                <a:cs typeface="Tahoma"/>
              </a:rPr>
              <a:t>facebook</a:t>
            </a:r>
            <a:r>
              <a:rPr lang="en-US" b="1">
                <a:latin typeface="Tahoma"/>
                <a:ea typeface="Tahoma"/>
                <a:cs typeface="Tahoma"/>
              </a:rPr>
              <a:t> website, all without CAC requirement, also gives the NRC SharePoint weblink (weblink requires CACID – however, can obtain POM, drill dates, department POCs, address, etc.)</a:t>
            </a:r>
          </a:p>
          <a:p>
            <a:endParaRPr lang="en-US" b="1">
              <a:latin typeface="Tahoma"/>
              <a:ea typeface="Tahoma"/>
              <a:cs typeface="Tahoma"/>
            </a:endParaRPr>
          </a:p>
          <a:p>
            <a:r>
              <a:rPr lang="en-US"/>
              <a:t>Where the Sailor is moving to is generally where the Reserve Center will be. There is at least one Reserve Center in each state- the RPAC TA will assign the best fit within that state. </a:t>
            </a:r>
          </a:p>
          <a:p>
            <a:endParaRPr lang="en-US" sz="1200" b="0" i="0" kern="12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en-US" sz="1200" b="0" i="0" kern="1200">
                <a:solidFill>
                  <a:schemeClr val="tx1"/>
                </a:solidFill>
                <a:effectLst/>
                <a:latin typeface="Tahoma" panose="020B0604030504040204" pitchFamily="34" charset="0"/>
                <a:ea typeface="Tahoma" panose="020B0604030504040204" pitchFamily="34" charset="0"/>
                <a:cs typeface="Tahoma" panose="020B0604030504040204" pitchFamily="34" charset="0"/>
              </a:rPr>
              <a:t>All NRC command websites are hosted on the </a:t>
            </a:r>
            <a:r>
              <a:rPr lang="en-US" sz="1200" b="0" i="0" u="none" strike="noStrike" kern="1200">
                <a:solidFill>
                  <a:schemeClr val="tx1"/>
                </a:solidFill>
                <a:effectLst/>
                <a:latin typeface="Tahoma" panose="020B0604030504040204" pitchFamily="34" charset="0"/>
                <a:ea typeface="Tahoma" panose="020B0604030504040204" pitchFamily="34" charset="0"/>
                <a:cs typeface="Tahoma" panose="020B0604030504040204" pitchFamily="34" charset="0"/>
                <a:hlinkClick r:id="rId4"/>
              </a:rPr>
              <a:t>My Navy Reserve Homeport Website</a:t>
            </a:r>
            <a:r>
              <a:rPr lang="en-US" sz="1200" b="0" i="0" kern="1200">
                <a:solidFill>
                  <a:schemeClr val="tx1"/>
                </a:solidFill>
                <a:effectLst/>
                <a:latin typeface="Tahoma" panose="020B0604030504040204" pitchFamily="34" charset="0"/>
                <a:ea typeface="Tahoma" panose="020B0604030504040204" pitchFamily="34" charset="0"/>
                <a:cs typeface="Tahoma" panose="020B0604030504040204" pitchFamily="34" charset="0"/>
              </a:rPr>
              <a:t>:</a:t>
            </a:r>
            <a:br>
              <a:rPr lang="en-US"/>
            </a:br>
            <a:r>
              <a:rPr lang="en-US" sz="1200" b="0" i="0" kern="1200">
                <a:solidFill>
                  <a:schemeClr val="tx1"/>
                </a:solidFill>
                <a:effectLst/>
                <a:latin typeface="Tahoma" panose="020B0604030504040204" pitchFamily="34" charset="0"/>
                <a:ea typeface="Tahoma" panose="020B0604030504040204" pitchFamily="34" charset="0"/>
                <a:cs typeface="Tahoma" panose="020B0604030504040204" pitchFamily="34" charset="0"/>
              </a:rPr>
              <a:t>(CAC Required)</a:t>
            </a:r>
            <a:br>
              <a:rPr lang="en-US"/>
            </a:br>
            <a:r>
              <a:rPr lang="en-US" sz="1200" b="0" i="0" kern="1200">
                <a:solidFill>
                  <a:schemeClr val="tx1"/>
                </a:solidFill>
                <a:effectLst/>
                <a:latin typeface="Tahoma" panose="020B0604030504040204" pitchFamily="34" charset="0"/>
                <a:ea typeface="Tahoma" panose="020B0604030504040204" pitchFamily="34" charset="0"/>
                <a:cs typeface="Tahoma" panose="020B0604030504040204" pitchFamily="34" charset="0"/>
              </a:rPr>
              <a:t>From the MYNRH main page, the Sailor can either search for the command in the search bar or navigate to the individual command via the “COMMAND” drop-down menu at the top of the page, followed by “REGIONS” to select the appropriate, and then the name of the NRC. Each NRC website provides a wealth of information specific to the command.</a:t>
            </a:r>
          </a:p>
          <a:p>
            <a:endParaRPr lang="en-US" sz="1200" b="0" i="0" kern="12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fontAlgn="base"/>
            <a:r>
              <a:rPr lang="en-US" sz="1200" b="0" i="0" kern="1200">
                <a:solidFill>
                  <a:schemeClr val="tx1"/>
                </a:solidFill>
                <a:effectLst/>
                <a:latin typeface="Tahoma" panose="020B0604030504040204" pitchFamily="34" charset="0"/>
                <a:ea typeface="Tahoma" panose="020B0604030504040204" pitchFamily="34" charset="0"/>
                <a:cs typeface="Tahoma" panose="020B0604030504040204" pitchFamily="34" charset="0"/>
              </a:rPr>
              <a:t>As part of your initial contact with the Navy Reserve Center staff, you will receive a Welcome Aboard Package that will provide basic information about the facility including:</a:t>
            </a:r>
          </a:p>
          <a:p>
            <a:pPr fontAlgn="base"/>
            <a:br>
              <a:rPr lang="en-US" sz="1200" b="0" i="0" kern="120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en-US" sz="1200" b="0" i="0" kern="1200">
                <a:solidFill>
                  <a:schemeClr val="tx1"/>
                </a:solidFill>
                <a:effectLst/>
                <a:latin typeface="Tahoma" panose="020B0604030504040204" pitchFamily="34" charset="0"/>
                <a:ea typeface="Tahoma" panose="020B0604030504040204" pitchFamily="34" charset="0"/>
                <a:cs typeface="Tahoma" panose="020B0604030504040204" pitchFamily="34" charset="0"/>
              </a:rPr>
              <a:t>•    Facility address and entry instructions</a:t>
            </a:r>
            <a:br>
              <a:rPr lang="en-US" sz="1200" b="0" i="0" kern="120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en-US" sz="1200" b="0" i="0" kern="1200">
                <a:solidFill>
                  <a:schemeClr val="tx1"/>
                </a:solidFill>
                <a:effectLst/>
                <a:latin typeface="Tahoma" panose="020B0604030504040204" pitchFamily="34" charset="0"/>
                <a:ea typeface="Tahoma" panose="020B0604030504040204" pitchFamily="34" charset="0"/>
                <a:cs typeface="Tahoma" panose="020B0604030504040204" pitchFamily="34" charset="0"/>
              </a:rPr>
              <a:t>•    Command directory</a:t>
            </a:r>
            <a:br>
              <a:rPr lang="en-US" sz="1200" b="0" i="0" kern="120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en-US" sz="1200" b="0" i="0" kern="1200">
                <a:solidFill>
                  <a:schemeClr val="tx1"/>
                </a:solidFill>
                <a:effectLst/>
                <a:latin typeface="Tahoma" panose="020B0604030504040204" pitchFamily="34" charset="0"/>
                <a:ea typeface="Tahoma" panose="020B0604030504040204" pitchFamily="34" charset="0"/>
                <a:cs typeface="Tahoma" panose="020B0604030504040204" pitchFamily="34" charset="0"/>
              </a:rPr>
              <a:t>•    Drill Schedule</a:t>
            </a:r>
            <a:br>
              <a:rPr lang="en-US" sz="1200" b="0" i="0" kern="120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en-US" sz="1200" b="0" i="0" kern="1200">
                <a:solidFill>
                  <a:schemeClr val="tx1"/>
                </a:solidFill>
                <a:effectLst/>
                <a:latin typeface="Tahoma" panose="020B0604030504040204" pitchFamily="34" charset="0"/>
                <a:ea typeface="Tahoma" panose="020B0604030504040204" pitchFamily="34" charset="0"/>
                <a:cs typeface="Tahoma" panose="020B0604030504040204" pitchFamily="34" charset="0"/>
              </a:rPr>
              <a:t>•    Hours of operation</a:t>
            </a:r>
            <a:br>
              <a:rPr lang="en-US" sz="1200" b="0" i="0" kern="120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en-US" sz="1200" b="0" i="0" kern="1200">
                <a:solidFill>
                  <a:schemeClr val="tx1"/>
                </a:solidFill>
                <a:effectLst/>
                <a:latin typeface="Tahoma" panose="020B0604030504040204" pitchFamily="34" charset="0"/>
                <a:ea typeface="Tahoma" panose="020B0604030504040204" pitchFamily="34" charset="0"/>
                <a:cs typeface="Tahoma" panose="020B0604030504040204" pitchFamily="34" charset="0"/>
              </a:rPr>
              <a:t>•    Instructions for Meals and Berthing</a:t>
            </a:r>
            <a:br>
              <a:rPr lang="en-US" sz="1200" b="0" i="0" kern="120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en-US" sz="1200" b="0" i="0" kern="1200">
                <a:solidFill>
                  <a:schemeClr val="tx1"/>
                </a:solidFill>
                <a:effectLst/>
                <a:latin typeface="Tahoma" panose="020B0604030504040204" pitchFamily="34" charset="0"/>
                <a:ea typeface="Tahoma" panose="020B0604030504040204" pitchFamily="34" charset="0"/>
                <a:cs typeface="Tahoma" panose="020B0604030504040204" pitchFamily="34" charset="0"/>
              </a:rPr>
              <a:t>•    Holiday schedule</a:t>
            </a:r>
            <a:br>
              <a:rPr lang="en-US" sz="1200" b="0" i="0" kern="120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en-US" sz="1200" b="0" i="0" kern="1200">
                <a:solidFill>
                  <a:schemeClr val="tx1"/>
                </a:solidFill>
                <a:effectLst/>
                <a:latin typeface="Tahoma" panose="020B0604030504040204" pitchFamily="34" charset="0"/>
                <a:ea typeface="Tahoma" panose="020B0604030504040204" pitchFamily="34" charset="0"/>
                <a:cs typeface="Tahoma" panose="020B0604030504040204" pitchFamily="34" charset="0"/>
              </a:rPr>
              <a:t>•    Weather contingency plan</a:t>
            </a:r>
            <a:br>
              <a:rPr lang="en-US" sz="1200" b="0" i="0" kern="1200">
                <a:solidFill>
                  <a:schemeClr val="tx1"/>
                </a:solidFill>
                <a:effectLst/>
                <a:latin typeface="Tahoma" panose="020B0604030504040204" pitchFamily="34" charset="0"/>
                <a:ea typeface="Tahoma" panose="020B0604030504040204" pitchFamily="34" charset="0"/>
                <a:cs typeface="Tahoma" panose="020B0604030504040204" pitchFamily="34" charset="0"/>
              </a:rPr>
            </a:br>
            <a:r>
              <a:rPr lang="en-US" sz="1200" b="0" i="0" kern="1200">
                <a:solidFill>
                  <a:schemeClr val="tx1"/>
                </a:solidFill>
                <a:effectLst/>
                <a:latin typeface="Tahoma" panose="020B0604030504040204" pitchFamily="34" charset="0"/>
                <a:ea typeface="Tahoma" panose="020B0604030504040204" pitchFamily="34" charset="0"/>
                <a:cs typeface="Tahoma" panose="020B0604030504040204" pitchFamily="34" charset="0"/>
              </a:rPr>
              <a:t>•    Website address</a:t>
            </a:r>
          </a:p>
          <a:p>
            <a:pPr fontAlgn="base"/>
            <a:endParaRPr lang="en-US" sz="1200" b="0" i="0" kern="120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fontAlgn="base"/>
            <a:r>
              <a:rPr lang="en-US" sz="1200" b="0" i="0" kern="1200">
                <a:solidFill>
                  <a:schemeClr val="tx1"/>
                </a:solidFill>
                <a:effectLst/>
                <a:latin typeface="Tahoma" panose="020B0604030504040204" pitchFamily="34" charset="0"/>
                <a:ea typeface="Tahoma" panose="020B0604030504040204" pitchFamily="34" charset="0"/>
                <a:cs typeface="Tahoma" panose="020B0604030504040204" pitchFamily="34" charset="0"/>
              </a:rPr>
              <a:t>NRC MAP: https://www.mynrh.navy.mil/#/map</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CEE01-41AF-2A4D-9C8A-1F63ADF1412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762997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FACILITATOR GUIDE:</a:t>
            </a:r>
          </a:p>
          <a:p>
            <a:r>
              <a:rPr lang="en-US"/>
              <a:t>Not to be confused with</a:t>
            </a:r>
            <a:r>
              <a:rPr lang="en-US" baseline="0"/>
              <a:t> the Career Transition Office. CWAY is the main way to complete the conversion. If Sailor is within 90 days of Separation without a CWAY quota they will use the route of submitting an EPAR with the Commanding Officer’s endorsement to the SELRES ECM. </a:t>
            </a:r>
          </a:p>
          <a:p>
            <a:r>
              <a:rPr lang="en-US"/>
              <a:t>https://www.mynavyhr.navy.mil/Career-Management/Community-Management/Enlisted/Selected-Reserves/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CEE01-41AF-2A4D-9C8A-1F63ADF1412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558662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FACILITATOR</a:t>
            </a:r>
            <a:r>
              <a:rPr lang="en-US" b="1" baseline="0"/>
              <a:t> GUIDE:</a:t>
            </a:r>
            <a:endParaRPr lang="en-US" b="1"/>
          </a:p>
          <a:p>
            <a:r>
              <a:rPr lang="en-US"/>
              <a:t>Think of the Transition Assistant (TA) as the transition Sponsor for the Sailor.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CEE01-41AF-2A4D-9C8A-1F63ADF1412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10847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b="1">
                <a:solidFill>
                  <a:prstClr val="black"/>
                </a:solidFill>
              </a:rPr>
              <a:t>FACILITATOR GUIDE:</a:t>
            </a:r>
          </a:p>
          <a:p>
            <a:pPr defTabSz="933237">
              <a:defRPr/>
            </a:pPr>
            <a:r>
              <a:rPr lang="en-US">
                <a:solidFill>
                  <a:prstClr val="black"/>
                </a:solidFill>
                <a:latin typeface="Tahoma"/>
                <a:ea typeface="Tahoma"/>
                <a:cs typeface="Tahoma"/>
              </a:rPr>
              <a:t>Review objectives.</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CEE01-41AF-2A4D-9C8A-1F63ADF1412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562162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b="1">
                <a:solidFill>
                  <a:prstClr val="black"/>
                </a:solidFill>
              </a:rPr>
              <a:t>FACILITATOR GUIDE:</a:t>
            </a:r>
          </a:p>
          <a:p>
            <a:pPr defTabSz="933237">
              <a:defRPr/>
            </a:pPr>
            <a:r>
              <a:rPr lang="en-US">
                <a:solidFill>
                  <a:prstClr val="black"/>
                </a:solidFill>
              </a:rPr>
              <a:t>During TAMP, the service member and their family members are eligible to use on of the following health plan options in addition to military hospitals and clinics:</a:t>
            </a:r>
          </a:p>
          <a:p>
            <a:pPr defTabSz="933237">
              <a:defRPr/>
            </a:pPr>
            <a:r>
              <a:rPr lang="en-US">
                <a:solidFill>
                  <a:prstClr val="black"/>
                </a:solidFill>
              </a:rPr>
              <a:t>	- TRICARE Prime (where locally available)</a:t>
            </a:r>
          </a:p>
          <a:p>
            <a:pPr defTabSz="933237">
              <a:defRPr/>
            </a:pPr>
            <a:r>
              <a:rPr lang="en-US">
                <a:solidFill>
                  <a:prstClr val="black"/>
                </a:solidFill>
              </a:rPr>
              <a:t>	- TRICARE Select</a:t>
            </a:r>
          </a:p>
          <a:p>
            <a:pPr defTabSz="933237">
              <a:defRPr/>
            </a:pPr>
            <a:r>
              <a:rPr lang="en-US">
                <a:solidFill>
                  <a:prstClr val="black"/>
                </a:solidFill>
              </a:rPr>
              <a:t>	- US Family Health Plan (if you live in a designated location)</a:t>
            </a:r>
          </a:p>
          <a:p>
            <a:pPr defTabSz="933237">
              <a:defRPr/>
            </a:pPr>
            <a:r>
              <a:rPr lang="en-US">
                <a:solidFill>
                  <a:prstClr val="black"/>
                </a:solidFill>
              </a:rPr>
              <a:t>	- TRICARE Prime Overseas</a:t>
            </a:r>
          </a:p>
          <a:p>
            <a:pPr defTabSz="933237">
              <a:defRPr/>
            </a:pPr>
            <a:r>
              <a:rPr lang="en-US">
                <a:solidFill>
                  <a:prstClr val="black"/>
                </a:solidFill>
              </a:rPr>
              <a:t>	- TRICARE Selected Overseas</a:t>
            </a:r>
          </a:p>
          <a:p>
            <a:pPr defTabSz="933237">
              <a:defRPr/>
            </a:pPr>
            <a:r>
              <a:rPr lang="en-US">
                <a:solidFill>
                  <a:prstClr val="black"/>
                </a:solidFill>
              </a:rPr>
              <a:t>Other active duty programs such as the Extended Care Health Option (ECHO) are also available during the TAMP period.</a:t>
            </a:r>
          </a:p>
          <a:p>
            <a:pPr defTabSz="933237">
              <a:defRPr/>
            </a:pPr>
            <a:r>
              <a:rPr lang="en-US"/>
              <a:t>-By transitioning via the RPAC, service members are more likely to avoid a break in active participation (i.e., Active Duty or SELRES) and become eligible for 6 months (180 days) of family Tricare benefits (same benefits enjoyed by Active Duty members). After the 6 months, service members can then enroll in Tricare Reserve Select for the remainder of their SELRES career. -Service members who qualify for Transitional Assistance Management Program (TAMP or TA-180), receive dental care under the Tricare Active Duty Dental Program for 6 months. After 6 months, service members may opt to receive coverage under the Tricare </a:t>
            </a:r>
          </a:p>
          <a:p>
            <a:pPr defTabSz="933237">
              <a:defRPr/>
            </a:pPr>
            <a:r>
              <a:rPr lang="en-US"/>
              <a:t>Dental Program for Guard and Reserve service members. Eligible family members may purchase dental coverage separately.</a:t>
            </a:r>
          </a:p>
          <a:p>
            <a:pPr marL="174982" indent="-174982" defTabSz="933237">
              <a:buFontTx/>
              <a:buChar char="-"/>
              <a:defRPr/>
            </a:pPr>
            <a:r>
              <a:rPr lang="en-US"/>
              <a:t>During terminal leave, service members aren’t eligible for TAMP and should be covered under TRICARE Prime, TRICARE Prime Remote, or TRICARE Select.</a:t>
            </a:r>
          </a:p>
          <a:p>
            <a:pPr marL="349964" lvl="1"/>
            <a:r>
              <a:rPr lang="en-US" sz="1700" b="1"/>
              <a:t>All transition health care can be found below:</a:t>
            </a:r>
          </a:p>
          <a:p>
            <a:pPr marL="349964" lvl="1"/>
            <a:r>
              <a:rPr lang="en-US" sz="1700" b="1">
                <a:hlinkClick r:id="rId3"/>
              </a:rPr>
              <a:t>www.Tricare.mil/mybenefit</a:t>
            </a:r>
            <a:endParaRPr lang="en-US" sz="1700" b="1"/>
          </a:p>
          <a:p>
            <a:pPr defTabSz="933237">
              <a:defRPr/>
            </a:pP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CEE01-41AF-2A4D-9C8A-1F63ADF1412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218076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FACILITATOR GUIDE:</a:t>
            </a:r>
          </a:p>
          <a:p>
            <a:r>
              <a:rPr lang="en-US"/>
              <a:t>1.  Sailors will receive an email from their TA once an</a:t>
            </a:r>
            <a:r>
              <a:rPr lang="en-US" baseline="0"/>
              <a:t> approval quota is issued. Sailors will work with their TA (kind of like a sponsor) to help with the transition and what paperwork will be needed from them. </a:t>
            </a:r>
          </a:p>
          <a:p>
            <a:r>
              <a:rPr lang="en-US" baseline="0">
                <a:latin typeface="Tahoma"/>
                <a:ea typeface="Tahoma"/>
                <a:cs typeface="Tahoma"/>
              </a:rPr>
              <a:t>2.</a:t>
            </a:r>
            <a:r>
              <a:rPr lang="en-US">
                <a:latin typeface="Tahoma"/>
                <a:ea typeface="Tahoma"/>
                <a:cs typeface="Tahoma"/>
              </a:rPr>
              <a:t> </a:t>
            </a:r>
            <a:r>
              <a:rPr lang="en-US" baseline="0">
                <a:latin typeface="Tahoma"/>
                <a:ea typeface="Tahoma"/>
                <a:cs typeface="Tahoma"/>
              </a:rPr>
              <a:t> The Reenlistment paperwork is part of the package the TA will need from the Sailor. So make sure to work hand-in-hand with the Sailor and the </a:t>
            </a:r>
            <a:r>
              <a:rPr lang="en-US">
                <a:latin typeface="Tahoma"/>
                <a:ea typeface="Tahoma"/>
                <a:cs typeface="Tahoma"/>
              </a:rPr>
              <a:t>RPAC TA</a:t>
            </a:r>
            <a:r>
              <a:rPr lang="en-US" baseline="0">
                <a:latin typeface="Tahoma"/>
                <a:ea typeface="Tahoma"/>
                <a:cs typeface="Tahoma"/>
              </a:rPr>
              <a:t>.</a:t>
            </a:r>
            <a:r>
              <a:rPr lang="en-US">
                <a:latin typeface="Tahoma"/>
                <a:ea typeface="Tahoma"/>
                <a:cs typeface="Tahoma"/>
              </a:rPr>
              <a:t> </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CEE01-41AF-2A4D-9C8A-1F63ADF1412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764763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ANSWERS:</a:t>
            </a:r>
          </a:p>
          <a:p>
            <a:pPr marL="233045" indent="-233045">
              <a:buAutoNum type="arabicPeriod"/>
            </a:pPr>
            <a:r>
              <a:rPr lang="en-US">
                <a:latin typeface="Tahoma"/>
                <a:ea typeface="Tahoma"/>
                <a:cs typeface="Tahoma"/>
              </a:rPr>
              <a:t>SELRES, IRR,  RETIRED</a:t>
            </a:r>
          </a:p>
          <a:p>
            <a:pPr marL="233045" indent="-233045">
              <a:buAutoNum type="arabicPeriod"/>
            </a:pPr>
            <a:r>
              <a:rPr lang="en-US">
                <a:latin typeface="Tahoma"/>
                <a:ea typeface="Tahoma"/>
                <a:cs typeface="Tahoma"/>
              </a:rPr>
              <a:t>For Active/TAR Sailors joining active duty on/after 10/1/2020 (DDFORM4), when they do not remain past 4 years in active duty status, will be transferred to SELRES status (by CC) to serve at least 2 years and then they can elect to transfer to IRR for 2 years.  NOTE:  In other words, anything less than 6 years in active duty status, will require these Sailors to be transferred to SELRES status. [Assuming their rate exists in SELRES, there are a few rates that doesn't exist SELRES].</a:t>
            </a:r>
          </a:p>
          <a:p>
            <a:pPr marL="233045" indent="-233045">
              <a:buAutoNum type="arabicPeriod"/>
            </a:pPr>
            <a:r>
              <a:rPr lang="en-US">
                <a:latin typeface="Tahoma"/>
                <a:ea typeface="Tahoma"/>
                <a:cs typeface="Tahoma"/>
              </a:rPr>
              <a:t>Flexibility, Pay, SGLI, Advancement, NEC opportunities, Educational Opportunities </a:t>
            </a:r>
            <a:r>
              <a:rPr lang="en-US">
                <a:solidFill>
                  <a:srgbClr val="000000"/>
                </a:solidFill>
                <a:latin typeface="Tahoma"/>
                <a:ea typeface="Tahoma"/>
                <a:cs typeface="Tahoma"/>
              </a:rPr>
              <a:t>– SELRES TA, MGIB_SELRES (Chapter 1606), Navy COOL, </a:t>
            </a:r>
            <a:r>
              <a:rPr lang="en-US" err="1">
                <a:solidFill>
                  <a:srgbClr val="000000"/>
                </a:solidFill>
                <a:latin typeface="Tahoma"/>
                <a:ea typeface="Tahoma"/>
                <a:cs typeface="Tahoma"/>
              </a:rPr>
              <a:t>Camraderie</a:t>
            </a:r>
            <a:r>
              <a:rPr lang="en-US">
                <a:solidFill>
                  <a:srgbClr val="000000"/>
                </a:solidFill>
                <a:latin typeface="Tahoma"/>
                <a:ea typeface="Tahoma"/>
                <a:cs typeface="Tahoma"/>
              </a:rPr>
              <a:t> (networking for employment opportunities) 4.</a:t>
            </a:r>
            <a:endParaRPr lang="en-US">
              <a:solidFill>
                <a:srgbClr val="000000"/>
              </a:solidFill>
            </a:endParaRPr>
          </a:p>
          <a:p>
            <a:pPr marL="233045" indent="-233045">
              <a:buAutoNum type="arabicPeriod"/>
            </a:pPr>
            <a:r>
              <a:rPr lang="en-US">
                <a:solidFill>
                  <a:srgbClr val="000000"/>
                </a:solidFill>
                <a:latin typeface="Tahoma"/>
                <a:ea typeface="Tahoma"/>
                <a:cs typeface="Tahoma"/>
              </a:rPr>
              <a:t>Two years</a:t>
            </a:r>
            <a:endParaRPr lang="en-US">
              <a:solidFill>
                <a:srgbClr val="FFFEF9"/>
              </a:solidFill>
              <a:latin typeface="Tahoma"/>
              <a:ea typeface="Tahoma"/>
              <a:cs typeface="Tahoma"/>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CEE01-41AF-2A4D-9C8A-1F63ADF1412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979758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CEE01-41AF-2A4D-9C8A-1F63ADF1412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822406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CEE01-41AF-2A4D-9C8A-1F63ADF1412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62843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b="1">
                <a:solidFill>
                  <a:prstClr val="black"/>
                </a:solidFill>
              </a:rPr>
              <a:t>FACILITATOR GUIDE:</a:t>
            </a:r>
          </a:p>
          <a:p>
            <a:pPr>
              <a:defRPr/>
            </a:pPr>
            <a:r>
              <a:rPr lang="en-US">
                <a:solidFill>
                  <a:prstClr val="black"/>
                </a:solidFill>
                <a:latin typeface="Tahoma"/>
                <a:ea typeface="Tahoma"/>
                <a:cs typeface="Tahoma"/>
              </a:rPr>
              <a:t>Review references.</a:t>
            </a:r>
            <a:endParaRPr lang="en-US">
              <a:solidFill>
                <a:prstClr val="black"/>
              </a:solidFill>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CEE01-41AF-2A4D-9C8A-1F63ADF1412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4637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Tahoma"/>
                <a:ea typeface="Tahoma"/>
                <a:cs typeface="Tahoma"/>
              </a:rPr>
              <a:t>FACILITATOR GUIDE:</a:t>
            </a:r>
            <a:r>
              <a:rPr lang="en-US">
                <a:latin typeface="Tahoma"/>
                <a:ea typeface="Tahoma"/>
                <a:cs typeface="Tahoma"/>
              </a:rPr>
              <a:t>   Ensure ALL sailors regardless of reason (i.e. voluntary/involuntary) can properly transition to civilian force and be employed.</a:t>
            </a:r>
          </a:p>
          <a:p>
            <a:r>
              <a:rPr lang="en-US"/>
              <a:t>None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CEE01-41AF-2A4D-9C8A-1F63ADF1412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31643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Tahoma"/>
                <a:ea typeface="Tahoma"/>
                <a:cs typeface="Tahoma"/>
              </a:rPr>
              <a:t>FACILITATOR GUIDE:</a:t>
            </a:r>
            <a:r>
              <a:rPr lang="en-US">
                <a:latin typeface="Tahoma"/>
                <a:ea typeface="Tahoma"/>
                <a:cs typeface="Tahoma"/>
              </a:rPr>
              <a:t>   Paraphrase chart after review.  In other words, your role as the CC, is to perform the CDB at different career milestones to ensure Sailor maximizes Navy opportunities to prepare them for a smooth transition from the military into the civilian sector.</a:t>
            </a:r>
          </a:p>
          <a:p>
            <a:endParaRPr lang="en-US">
              <a:latin typeface="Tahoma"/>
              <a:ea typeface="Tahoma"/>
              <a:cs typeface="Tahoma"/>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CEE01-41AF-2A4D-9C8A-1F63ADF1412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98052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GUIDE:</a:t>
            </a:r>
          </a:p>
          <a:p>
            <a:r>
              <a:rPr lang="en-US"/>
              <a:t>Key</a:t>
            </a:r>
            <a:r>
              <a:rPr lang="en-US" baseline="0"/>
              <a:t> Components are the items that will be met throughout the process. It starts with the Sailor completing the Self-Assessment and initiating their </a:t>
            </a:r>
            <a:r>
              <a:rPr lang="en-US" baseline="0" err="1"/>
              <a:t>eForm</a:t>
            </a:r>
            <a:r>
              <a:rPr lang="en-US" baseline="0"/>
              <a:t> on MILCONNECT. Once registered for TAP class, the components met will happen during their course of instruction. Once they are completed and have all CRS met and completed, they will schedule their Capstone to be completed NLT 90 days from their separation. </a:t>
            </a:r>
          </a:p>
          <a:p>
            <a:r>
              <a:rPr lang="en-US" baseline="0">
                <a:latin typeface="Tahoma"/>
                <a:ea typeface="Tahoma"/>
                <a:cs typeface="Tahoma"/>
              </a:rPr>
              <a:t>Note: Sailors are required to complete Capstone prior to taking terminal leave or commencing </a:t>
            </a:r>
            <a:r>
              <a:rPr lang="en-US">
                <a:latin typeface="Tahoma"/>
                <a:ea typeface="Tahoma"/>
                <a:cs typeface="Tahoma"/>
              </a:rPr>
              <a:t>SkillBridge</a:t>
            </a:r>
            <a:r>
              <a:rPr lang="en-US" baseline="0">
                <a:latin typeface="Tahoma"/>
                <a:ea typeface="Tahoma"/>
                <a:cs typeface="Tahoma"/>
              </a:rPr>
              <a:t>. </a:t>
            </a:r>
            <a:endParaRPr lang="en-US">
              <a:latin typeface="Tahoma"/>
              <a:ea typeface="Tahoma"/>
              <a:cs typeface="Tahoma"/>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CEE01-41AF-2A4D-9C8A-1F63ADF1412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37766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GUIDE:</a:t>
            </a:r>
          </a:p>
          <a:p>
            <a:r>
              <a:rPr lang="en-US">
                <a:latin typeface="Tahoma"/>
                <a:ea typeface="Tahoma"/>
                <a:cs typeface="Tahoma"/>
              </a:rPr>
              <a:t>Inform the audience that these are the Career Readiness Standards (aka CRS), in other words, expectations to meet to ensure they meet their desire post service goals. Some items can be waived</a:t>
            </a:r>
            <a:r>
              <a:rPr lang="en-US" baseline="0">
                <a:latin typeface="Tahoma"/>
                <a:ea typeface="Tahoma"/>
                <a:cs typeface="Tahoma"/>
              </a:rPr>
              <a:t> and it will be based on their Tier and their Self-Assessment.</a:t>
            </a:r>
            <a:r>
              <a:rPr lang="en-US">
                <a:latin typeface="Tahoma"/>
                <a:ea typeface="Tahoma"/>
                <a:cs typeface="Tahoma"/>
              </a:rPr>
              <a:t>   Tier1 being low need (already have job lined up, or other income)  Tier 2 (need help finding, preparing for employment)  Tier 3 (HIGH Need).  Tier 2-3 will have more requirements to meet and not as many Sailors fall into this category, but we must ensure they are hitting the extra requirements.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CEE01-41AF-2A4D-9C8A-1F63ADF1412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07936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b="1">
                <a:solidFill>
                  <a:prstClr val="black"/>
                </a:solidFill>
              </a:rPr>
              <a:t>FACILITATOR GUIDE:</a:t>
            </a:r>
          </a:p>
          <a:p>
            <a:pPr defTabSz="933237">
              <a:defRPr/>
            </a:pPr>
            <a:r>
              <a:rPr lang="en-US"/>
              <a:t>All contracts will specify that after a Member has completed their active duty contract they will serve in either the SELRES, IRR or combination of the two based on the needs of the Navy to satisfy their 8 year MSO requirement.</a:t>
            </a:r>
          </a:p>
          <a:p>
            <a:pPr defTabSz="933237">
              <a:defRPr/>
            </a:pPr>
            <a:r>
              <a:rPr lang="en-US">
                <a:latin typeface="Tahoma"/>
                <a:ea typeface="Tahoma"/>
                <a:cs typeface="Tahoma"/>
              </a:rPr>
              <a:t>If Sailors feel like there is a discrepancy</a:t>
            </a:r>
            <a:r>
              <a:rPr lang="en-US" baseline="0">
                <a:latin typeface="Tahoma"/>
                <a:ea typeface="Tahoma"/>
                <a:cs typeface="Tahoma"/>
              </a:rPr>
              <a:t> it is always best to reach out to PERS or C-Way to obtain additional guidance.</a:t>
            </a:r>
            <a:r>
              <a:rPr lang="en-US">
                <a:latin typeface="Tahoma"/>
                <a:ea typeface="Tahoma"/>
                <a:cs typeface="Tahoma"/>
              </a:rPr>
              <a:t>   MSO is based on DIEMS date (Date of Initial Entry to Military Service) which will differ from PEBD/ADSD.</a:t>
            </a:r>
            <a:endParaRPr lang="en-US"/>
          </a:p>
          <a:p>
            <a:endParaRPr lang="en-US"/>
          </a:p>
          <a:p>
            <a:r>
              <a:rPr lang="en-US">
                <a:latin typeface="Tahoma"/>
                <a:ea typeface="Tahoma"/>
                <a:cs typeface="Tahoma"/>
              </a:rPr>
              <a:t>Understanding MSO start date will help later on when we discuss 4-2-2 program (4 years active, 2 year SELRES, 2 year IRR) because it often arises as a question from the transitioning Sailor.</a:t>
            </a:r>
            <a:endParaRPr lang="en-US"/>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CEE01-41AF-2A4D-9C8A-1F63ADF1412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09837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GUIDE:</a:t>
            </a:r>
          </a:p>
          <a:p>
            <a:r>
              <a:rPr lang="en-US"/>
              <a:t>Sailors</a:t>
            </a:r>
            <a:r>
              <a:rPr lang="en-US" baseline="0"/>
              <a:t> who fall under this program should be made aware of this at their reporting CDB. Sailors who are PACT or under special contracts are not under the 4-2-2 MSO but should be reviewed to ensure proper counseling is conducted and deadlines are not missed. </a:t>
            </a:r>
          </a:p>
          <a:p>
            <a:endParaRPr lang="en-US" baseline="0"/>
          </a:p>
          <a:p>
            <a:r>
              <a:rPr lang="en-US" baseline="0"/>
              <a:t>Additional CCC Roles in this process: </a:t>
            </a:r>
          </a:p>
          <a:p>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CCCs must identify all their 4-2-2 Sailors by using the CWAY module under the “Sailor Browser” or the through the Career Information Management System (CIMS) ALPHA Roster report.</a:t>
            </a:r>
          </a:p>
          <a:p>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For 4-2-2 Sailors who are separating and have remaining Military Service Obligation (MSO), CCCs must manually update Sailors in the CWAY module application as “Intends to separate” once they enter their window (10 mo. prior to their SEAOS) in order for a SELRES application to be “Auto Created”.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Tahoma" panose="020B0604030504040204" pitchFamily="34" charset="0"/>
                <a:ea typeface="Tahoma" panose="020B0604030504040204" pitchFamily="34" charset="0"/>
                <a:cs typeface="Tahoma" panose="020B0604030504040204" pitchFamily="34" charset="0"/>
              </a:rPr>
              <a:t>Once the applications are auto created in the CWAY module, CCCs must “Submit” each application individually, failure to do so will cause the application for the Sailor to remain as un-submitted and subsequently carry over to the “Failure to Submit” report. </a:t>
            </a:r>
          </a:p>
          <a:p>
            <a:endParaRPr lang="en-US"/>
          </a:p>
          <a:p>
            <a:r>
              <a:rPr lang="en-US">
                <a:latin typeface="Tahoma"/>
                <a:ea typeface="Tahoma"/>
                <a:cs typeface="Tahoma"/>
              </a:rPr>
              <a:t>Best practice – for these Sailors, CC's submitting Sailors to transition to SELRES in CWAY, this is the best time to initiate Sailor to review the Navy Reserve Onboarding website  (gives lots of transition guidance to this new service component – may provide answers to questions they may have).</a:t>
            </a:r>
            <a:endParaRPr lang="en-US"/>
          </a:p>
          <a:p>
            <a:r>
              <a:rPr lang="en-US">
                <a:latin typeface="Tahoma"/>
                <a:ea typeface="Tahoma"/>
                <a:cs typeface="Tahoma"/>
              </a:rPr>
              <a:t>Additionally, completed the Reserve Affiliation Screening Checklist at Contact Information Sheet at the Bottom of page – GO LIVE TO WEBSITE--&gt;  </a:t>
            </a:r>
            <a:r>
              <a:rPr lang="en-US">
                <a:latin typeface="Tahoma"/>
                <a:ea typeface="Tahoma"/>
                <a:cs typeface="Tahoma"/>
                <a:hlinkClick r:id="rId3"/>
              </a:rPr>
              <a:t>https://www.mynavyhr.navy.mil/Career-Management/Transition/</a:t>
            </a:r>
          </a:p>
          <a:p>
            <a:endParaRPr lang="en-US"/>
          </a:p>
          <a:p>
            <a:r>
              <a:rPr lang="en-US">
                <a:latin typeface="Tahoma"/>
                <a:ea typeface="Tahoma"/>
                <a:cs typeface="Tahoma"/>
              </a:rPr>
              <a:t>EXTRA RESOURCE AVAILABLE (IF DESIRES/AS NEEDED&lt; NOT REQUIRED) - JAN 2024 4-2-2 Program overview (</a:t>
            </a:r>
            <a:r>
              <a:rPr lang="en-US" err="1">
                <a:latin typeface="Tahoma"/>
                <a:ea typeface="Tahoma"/>
                <a:cs typeface="Tahoma"/>
              </a:rPr>
              <a:t>Mr</a:t>
            </a:r>
            <a:r>
              <a:rPr lang="en-US">
                <a:latin typeface="Tahoma"/>
                <a:ea typeface="Tahoma"/>
                <a:cs typeface="Tahoma"/>
              </a:rPr>
              <a:t> Ferguson BUPERS 3) </a:t>
            </a:r>
          </a:p>
          <a:p>
            <a:r>
              <a:rPr lang="en-US">
                <a:latin typeface="Tahoma"/>
                <a:ea typeface="Tahoma"/>
                <a:cs typeface="Tahoma"/>
                <a:hlinkClick r:id="rId4"/>
              </a:rPr>
              <a:t>https://www.mynavyhr.navy.mil/Portals/55/Career/ECM/SelRes/MSO_4-2-2_BUPERS-352_CWAY.pdf?ver=8GCGJeWpF0W-ahQgjqRxyQ%3D%3D#:~:text=I%20hereby%20acknowledge%20that%20I,11%20Enlisted%20Communities</a:t>
            </a:r>
            <a:endParaRPr lang="en-US"/>
          </a:p>
          <a:p>
            <a:endParaRPr lang="en-US"/>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ACEE01-41AF-2A4D-9C8A-1F63ADF1412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21013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36D7F-984F-6A37-DDC0-B39086B7AFC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0026E2A-484F-1FF1-9610-7833A7BBC7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57AF9C-C809-0917-AD8B-0A7455562E5B}"/>
              </a:ext>
            </a:extLst>
          </p:cNvPr>
          <p:cNvSpPr>
            <a:spLocks noGrp="1"/>
          </p:cNvSpPr>
          <p:nvPr>
            <p:ph type="dt" sz="half" idx="10"/>
          </p:nvPr>
        </p:nvSpPr>
        <p:spPr/>
        <p:txBody>
          <a:bodyPr/>
          <a:lstStyle/>
          <a:p>
            <a:fld id="{DCBA8F7C-6606-4FA1-9754-F2F4BF288B41}" type="datetimeFigureOut">
              <a:rPr lang="en-US" smtClean="0"/>
              <a:t>12/8/2025</a:t>
            </a:fld>
            <a:endParaRPr lang="en-US"/>
          </a:p>
        </p:txBody>
      </p:sp>
      <p:sp>
        <p:nvSpPr>
          <p:cNvPr id="5" name="Footer Placeholder 4">
            <a:extLst>
              <a:ext uri="{FF2B5EF4-FFF2-40B4-BE49-F238E27FC236}">
                <a16:creationId xmlns:a16="http://schemas.microsoft.com/office/drawing/2014/main" id="{D79CBF49-C097-B43C-4986-F6D8D8E394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6A0830-8C75-F301-0472-64890DA37459}"/>
              </a:ext>
            </a:extLst>
          </p:cNvPr>
          <p:cNvSpPr>
            <a:spLocks noGrp="1"/>
          </p:cNvSpPr>
          <p:nvPr>
            <p:ph type="sldNum" sz="quarter" idx="12"/>
          </p:nvPr>
        </p:nvSpPr>
        <p:spPr/>
        <p:txBody>
          <a:bodyPr/>
          <a:lstStyle/>
          <a:p>
            <a:fld id="{78548A0C-9AB1-441A-9259-B7D2AA1F8386}" type="slidenum">
              <a:rPr lang="en-US" smtClean="0"/>
              <a:t>‹#›</a:t>
            </a:fld>
            <a:endParaRPr lang="en-US"/>
          </a:p>
        </p:txBody>
      </p:sp>
    </p:spTree>
    <p:extLst>
      <p:ext uri="{BB962C8B-B14F-4D97-AF65-F5344CB8AC3E}">
        <p14:creationId xmlns:p14="http://schemas.microsoft.com/office/powerpoint/2010/main" val="1968001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4039B-CACC-DAE0-DAE1-4A2A6BFC91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DE6C85-F47C-C865-57D4-232459325D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ABCE68-7B38-1826-5EC5-583D30677389}"/>
              </a:ext>
            </a:extLst>
          </p:cNvPr>
          <p:cNvSpPr>
            <a:spLocks noGrp="1"/>
          </p:cNvSpPr>
          <p:nvPr>
            <p:ph type="dt" sz="half" idx="10"/>
          </p:nvPr>
        </p:nvSpPr>
        <p:spPr/>
        <p:txBody>
          <a:bodyPr/>
          <a:lstStyle/>
          <a:p>
            <a:fld id="{DCBA8F7C-6606-4FA1-9754-F2F4BF288B41}" type="datetimeFigureOut">
              <a:rPr lang="en-US" smtClean="0"/>
              <a:t>12/8/2025</a:t>
            </a:fld>
            <a:endParaRPr lang="en-US"/>
          </a:p>
        </p:txBody>
      </p:sp>
      <p:sp>
        <p:nvSpPr>
          <p:cNvPr id="5" name="Footer Placeholder 4">
            <a:extLst>
              <a:ext uri="{FF2B5EF4-FFF2-40B4-BE49-F238E27FC236}">
                <a16:creationId xmlns:a16="http://schemas.microsoft.com/office/drawing/2014/main" id="{1EE267CB-ECE7-0957-CD7F-CBC57D4855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AE1EB0-058E-B906-3083-4B02C06BFA48}"/>
              </a:ext>
            </a:extLst>
          </p:cNvPr>
          <p:cNvSpPr>
            <a:spLocks noGrp="1"/>
          </p:cNvSpPr>
          <p:nvPr>
            <p:ph type="sldNum" sz="quarter" idx="12"/>
          </p:nvPr>
        </p:nvSpPr>
        <p:spPr/>
        <p:txBody>
          <a:bodyPr/>
          <a:lstStyle/>
          <a:p>
            <a:fld id="{78548A0C-9AB1-441A-9259-B7D2AA1F8386}" type="slidenum">
              <a:rPr lang="en-US" smtClean="0"/>
              <a:t>‹#›</a:t>
            </a:fld>
            <a:endParaRPr lang="en-US"/>
          </a:p>
        </p:txBody>
      </p:sp>
    </p:spTree>
    <p:extLst>
      <p:ext uri="{BB962C8B-B14F-4D97-AF65-F5344CB8AC3E}">
        <p14:creationId xmlns:p14="http://schemas.microsoft.com/office/powerpoint/2010/main" val="3779414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2D9223-E93D-6350-1946-EC188008CA7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2D169C2-BFA9-379E-9B04-4AC11C0BD0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440D83-E258-4B00-EB07-EBB695B24A21}"/>
              </a:ext>
            </a:extLst>
          </p:cNvPr>
          <p:cNvSpPr>
            <a:spLocks noGrp="1"/>
          </p:cNvSpPr>
          <p:nvPr>
            <p:ph type="dt" sz="half" idx="10"/>
          </p:nvPr>
        </p:nvSpPr>
        <p:spPr/>
        <p:txBody>
          <a:bodyPr/>
          <a:lstStyle/>
          <a:p>
            <a:fld id="{DCBA8F7C-6606-4FA1-9754-F2F4BF288B41}" type="datetimeFigureOut">
              <a:rPr lang="en-US" smtClean="0"/>
              <a:t>12/8/2025</a:t>
            </a:fld>
            <a:endParaRPr lang="en-US"/>
          </a:p>
        </p:txBody>
      </p:sp>
      <p:sp>
        <p:nvSpPr>
          <p:cNvPr id="5" name="Footer Placeholder 4">
            <a:extLst>
              <a:ext uri="{FF2B5EF4-FFF2-40B4-BE49-F238E27FC236}">
                <a16:creationId xmlns:a16="http://schemas.microsoft.com/office/drawing/2014/main" id="{B2FA4F08-933E-7912-9BF6-6A387BAA81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A420BE-900B-6ACB-4195-53B17A094E9A}"/>
              </a:ext>
            </a:extLst>
          </p:cNvPr>
          <p:cNvSpPr>
            <a:spLocks noGrp="1"/>
          </p:cNvSpPr>
          <p:nvPr>
            <p:ph type="sldNum" sz="quarter" idx="12"/>
          </p:nvPr>
        </p:nvSpPr>
        <p:spPr/>
        <p:txBody>
          <a:bodyPr/>
          <a:lstStyle/>
          <a:p>
            <a:fld id="{78548A0C-9AB1-441A-9259-B7D2AA1F8386}" type="slidenum">
              <a:rPr lang="en-US" smtClean="0"/>
              <a:t>‹#›</a:t>
            </a:fld>
            <a:endParaRPr lang="en-US"/>
          </a:p>
        </p:txBody>
      </p:sp>
    </p:spTree>
    <p:extLst>
      <p:ext uri="{BB962C8B-B14F-4D97-AF65-F5344CB8AC3E}">
        <p14:creationId xmlns:p14="http://schemas.microsoft.com/office/powerpoint/2010/main" val="2800896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E19F8-BB38-4E2C-6A44-76BF14B29E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A34E38-D6AE-26DC-EFD4-7F7A913C8D5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0DAEBB-AA3E-CFA8-3407-4C8EE2EE1A31}"/>
              </a:ext>
            </a:extLst>
          </p:cNvPr>
          <p:cNvSpPr>
            <a:spLocks noGrp="1"/>
          </p:cNvSpPr>
          <p:nvPr>
            <p:ph type="dt" sz="half" idx="10"/>
          </p:nvPr>
        </p:nvSpPr>
        <p:spPr/>
        <p:txBody>
          <a:bodyPr/>
          <a:lstStyle/>
          <a:p>
            <a:fld id="{DCBA8F7C-6606-4FA1-9754-F2F4BF288B41}" type="datetimeFigureOut">
              <a:rPr lang="en-US" smtClean="0"/>
              <a:t>12/8/2025</a:t>
            </a:fld>
            <a:endParaRPr lang="en-US"/>
          </a:p>
        </p:txBody>
      </p:sp>
      <p:sp>
        <p:nvSpPr>
          <p:cNvPr id="5" name="Footer Placeholder 4">
            <a:extLst>
              <a:ext uri="{FF2B5EF4-FFF2-40B4-BE49-F238E27FC236}">
                <a16:creationId xmlns:a16="http://schemas.microsoft.com/office/drawing/2014/main" id="{03ACFDA8-96FF-A304-4F9C-C829BC9A06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CA21E5-CAC0-CA2E-B364-6144434075D5}"/>
              </a:ext>
            </a:extLst>
          </p:cNvPr>
          <p:cNvSpPr>
            <a:spLocks noGrp="1"/>
          </p:cNvSpPr>
          <p:nvPr>
            <p:ph type="sldNum" sz="quarter" idx="12"/>
          </p:nvPr>
        </p:nvSpPr>
        <p:spPr/>
        <p:txBody>
          <a:bodyPr/>
          <a:lstStyle/>
          <a:p>
            <a:fld id="{78548A0C-9AB1-441A-9259-B7D2AA1F8386}" type="slidenum">
              <a:rPr lang="en-US" smtClean="0"/>
              <a:t>‹#›</a:t>
            </a:fld>
            <a:endParaRPr lang="en-US"/>
          </a:p>
        </p:txBody>
      </p:sp>
    </p:spTree>
    <p:extLst>
      <p:ext uri="{BB962C8B-B14F-4D97-AF65-F5344CB8AC3E}">
        <p14:creationId xmlns:p14="http://schemas.microsoft.com/office/powerpoint/2010/main" val="138798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1DAC6-7F15-7FDF-CBC8-5C18DE0B41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ED07DA1-AF76-451C-3123-3B1B0A5A6CB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A27DC2-0819-82DC-8BA2-2E5ABAB95261}"/>
              </a:ext>
            </a:extLst>
          </p:cNvPr>
          <p:cNvSpPr>
            <a:spLocks noGrp="1"/>
          </p:cNvSpPr>
          <p:nvPr>
            <p:ph type="dt" sz="half" idx="10"/>
          </p:nvPr>
        </p:nvSpPr>
        <p:spPr/>
        <p:txBody>
          <a:bodyPr/>
          <a:lstStyle/>
          <a:p>
            <a:fld id="{DCBA8F7C-6606-4FA1-9754-F2F4BF288B41}" type="datetimeFigureOut">
              <a:rPr lang="en-US" smtClean="0"/>
              <a:t>12/8/2025</a:t>
            </a:fld>
            <a:endParaRPr lang="en-US"/>
          </a:p>
        </p:txBody>
      </p:sp>
      <p:sp>
        <p:nvSpPr>
          <p:cNvPr id="5" name="Footer Placeholder 4">
            <a:extLst>
              <a:ext uri="{FF2B5EF4-FFF2-40B4-BE49-F238E27FC236}">
                <a16:creationId xmlns:a16="http://schemas.microsoft.com/office/drawing/2014/main" id="{994FE17D-BCBC-6980-6BAA-86F3D4A26E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E11198-2E93-524C-50C0-BA9E0031F4C5}"/>
              </a:ext>
            </a:extLst>
          </p:cNvPr>
          <p:cNvSpPr>
            <a:spLocks noGrp="1"/>
          </p:cNvSpPr>
          <p:nvPr>
            <p:ph type="sldNum" sz="quarter" idx="12"/>
          </p:nvPr>
        </p:nvSpPr>
        <p:spPr/>
        <p:txBody>
          <a:bodyPr/>
          <a:lstStyle/>
          <a:p>
            <a:fld id="{78548A0C-9AB1-441A-9259-B7D2AA1F8386}" type="slidenum">
              <a:rPr lang="en-US" smtClean="0"/>
              <a:t>‹#›</a:t>
            </a:fld>
            <a:endParaRPr lang="en-US"/>
          </a:p>
        </p:txBody>
      </p:sp>
    </p:spTree>
    <p:extLst>
      <p:ext uri="{BB962C8B-B14F-4D97-AF65-F5344CB8AC3E}">
        <p14:creationId xmlns:p14="http://schemas.microsoft.com/office/powerpoint/2010/main" val="3749142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67272-ED1C-1EBF-9A09-2BA386D615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A8529A-032C-59CD-50B9-84706BBB07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24FBED-04A4-8BAD-498C-26B5DE7DF7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D217711-5E83-E77B-4C4F-7951B1ABD535}"/>
              </a:ext>
            </a:extLst>
          </p:cNvPr>
          <p:cNvSpPr>
            <a:spLocks noGrp="1"/>
          </p:cNvSpPr>
          <p:nvPr>
            <p:ph type="dt" sz="half" idx="10"/>
          </p:nvPr>
        </p:nvSpPr>
        <p:spPr/>
        <p:txBody>
          <a:bodyPr/>
          <a:lstStyle/>
          <a:p>
            <a:fld id="{DCBA8F7C-6606-4FA1-9754-F2F4BF288B41}" type="datetimeFigureOut">
              <a:rPr lang="en-US" smtClean="0"/>
              <a:t>12/8/2025</a:t>
            </a:fld>
            <a:endParaRPr lang="en-US"/>
          </a:p>
        </p:txBody>
      </p:sp>
      <p:sp>
        <p:nvSpPr>
          <p:cNvPr id="6" name="Footer Placeholder 5">
            <a:extLst>
              <a:ext uri="{FF2B5EF4-FFF2-40B4-BE49-F238E27FC236}">
                <a16:creationId xmlns:a16="http://schemas.microsoft.com/office/drawing/2014/main" id="{44FCCD2C-45E4-B928-A760-85D7DEC34B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FB0CB6-9D73-EEDF-53FB-F8BE088FAA8B}"/>
              </a:ext>
            </a:extLst>
          </p:cNvPr>
          <p:cNvSpPr>
            <a:spLocks noGrp="1"/>
          </p:cNvSpPr>
          <p:nvPr>
            <p:ph type="sldNum" sz="quarter" idx="12"/>
          </p:nvPr>
        </p:nvSpPr>
        <p:spPr/>
        <p:txBody>
          <a:bodyPr/>
          <a:lstStyle/>
          <a:p>
            <a:fld id="{78548A0C-9AB1-441A-9259-B7D2AA1F8386}" type="slidenum">
              <a:rPr lang="en-US" smtClean="0"/>
              <a:t>‹#›</a:t>
            </a:fld>
            <a:endParaRPr lang="en-US"/>
          </a:p>
        </p:txBody>
      </p:sp>
    </p:spTree>
    <p:extLst>
      <p:ext uri="{BB962C8B-B14F-4D97-AF65-F5344CB8AC3E}">
        <p14:creationId xmlns:p14="http://schemas.microsoft.com/office/powerpoint/2010/main" val="78434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14D98-8CDD-5D3B-BDAA-EF97CC833F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2BB1869-E3C5-50CF-27F3-C67284B27B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AD060E-5211-362F-A713-AF972D3CBE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45EEF8B-FC90-9A88-1456-4F3CB8B4B3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A960CD-2448-C8A6-9D0B-B237786351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93FD7A7-97F7-E0DE-1E45-4516E5446D0C}"/>
              </a:ext>
            </a:extLst>
          </p:cNvPr>
          <p:cNvSpPr>
            <a:spLocks noGrp="1"/>
          </p:cNvSpPr>
          <p:nvPr>
            <p:ph type="dt" sz="half" idx="10"/>
          </p:nvPr>
        </p:nvSpPr>
        <p:spPr/>
        <p:txBody>
          <a:bodyPr/>
          <a:lstStyle/>
          <a:p>
            <a:fld id="{DCBA8F7C-6606-4FA1-9754-F2F4BF288B41}" type="datetimeFigureOut">
              <a:rPr lang="en-US" smtClean="0"/>
              <a:t>12/8/2025</a:t>
            </a:fld>
            <a:endParaRPr lang="en-US"/>
          </a:p>
        </p:txBody>
      </p:sp>
      <p:sp>
        <p:nvSpPr>
          <p:cNvPr id="8" name="Footer Placeholder 7">
            <a:extLst>
              <a:ext uri="{FF2B5EF4-FFF2-40B4-BE49-F238E27FC236}">
                <a16:creationId xmlns:a16="http://schemas.microsoft.com/office/drawing/2014/main" id="{DFEE6024-DCC1-20BC-3026-BA90E1900D7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6AAF423-5D08-F813-DDC3-65661F275D91}"/>
              </a:ext>
            </a:extLst>
          </p:cNvPr>
          <p:cNvSpPr>
            <a:spLocks noGrp="1"/>
          </p:cNvSpPr>
          <p:nvPr>
            <p:ph type="sldNum" sz="quarter" idx="12"/>
          </p:nvPr>
        </p:nvSpPr>
        <p:spPr/>
        <p:txBody>
          <a:bodyPr/>
          <a:lstStyle/>
          <a:p>
            <a:fld id="{78548A0C-9AB1-441A-9259-B7D2AA1F8386}" type="slidenum">
              <a:rPr lang="en-US" smtClean="0"/>
              <a:t>‹#›</a:t>
            </a:fld>
            <a:endParaRPr lang="en-US"/>
          </a:p>
        </p:txBody>
      </p:sp>
    </p:spTree>
    <p:extLst>
      <p:ext uri="{BB962C8B-B14F-4D97-AF65-F5344CB8AC3E}">
        <p14:creationId xmlns:p14="http://schemas.microsoft.com/office/powerpoint/2010/main" val="3988357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C8764-F6DF-F028-8DB7-AD0BE70B15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3D16F7E-52B1-8F44-BAEA-6CA5FD92D1F7}"/>
              </a:ext>
            </a:extLst>
          </p:cNvPr>
          <p:cNvSpPr>
            <a:spLocks noGrp="1"/>
          </p:cNvSpPr>
          <p:nvPr>
            <p:ph type="dt" sz="half" idx="10"/>
          </p:nvPr>
        </p:nvSpPr>
        <p:spPr/>
        <p:txBody>
          <a:bodyPr/>
          <a:lstStyle/>
          <a:p>
            <a:fld id="{DCBA8F7C-6606-4FA1-9754-F2F4BF288B41}" type="datetimeFigureOut">
              <a:rPr lang="en-US" smtClean="0"/>
              <a:t>12/8/2025</a:t>
            </a:fld>
            <a:endParaRPr lang="en-US"/>
          </a:p>
        </p:txBody>
      </p:sp>
      <p:sp>
        <p:nvSpPr>
          <p:cNvPr id="4" name="Footer Placeholder 3">
            <a:extLst>
              <a:ext uri="{FF2B5EF4-FFF2-40B4-BE49-F238E27FC236}">
                <a16:creationId xmlns:a16="http://schemas.microsoft.com/office/drawing/2014/main" id="{6AD4A6B9-2DEA-3443-D8C4-661469CE9C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1A22BC-DF86-2C16-7401-DE831A96ECFD}"/>
              </a:ext>
            </a:extLst>
          </p:cNvPr>
          <p:cNvSpPr>
            <a:spLocks noGrp="1"/>
          </p:cNvSpPr>
          <p:nvPr>
            <p:ph type="sldNum" sz="quarter" idx="12"/>
          </p:nvPr>
        </p:nvSpPr>
        <p:spPr/>
        <p:txBody>
          <a:bodyPr/>
          <a:lstStyle/>
          <a:p>
            <a:fld id="{78548A0C-9AB1-441A-9259-B7D2AA1F8386}" type="slidenum">
              <a:rPr lang="en-US" smtClean="0"/>
              <a:t>‹#›</a:t>
            </a:fld>
            <a:endParaRPr lang="en-US"/>
          </a:p>
        </p:txBody>
      </p:sp>
    </p:spTree>
    <p:extLst>
      <p:ext uri="{BB962C8B-B14F-4D97-AF65-F5344CB8AC3E}">
        <p14:creationId xmlns:p14="http://schemas.microsoft.com/office/powerpoint/2010/main" val="630757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70CF79-04CC-26BC-C85F-379AD931A9F4}"/>
              </a:ext>
            </a:extLst>
          </p:cNvPr>
          <p:cNvSpPr>
            <a:spLocks noGrp="1"/>
          </p:cNvSpPr>
          <p:nvPr>
            <p:ph type="dt" sz="half" idx="10"/>
          </p:nvPr>
        </p:nvSpPr>
        <p:spPr/>
        <p:txBody>
          <a:bodyPr/>
          <a:lstStyle/>
          <a:p>
            <a:fld id="{DCBA8F7C-6606-4FA1-9754-F2F4BF288B41}" type="datetimeFigureOut">
              <a:rPr lang="en-US" smtClean="0"/>
              <a:t>12/8/2025</a:t>
            </a:fld>
            <a:endParaRPr lang="en-US"/>
          </a:p>
        </p:txBody>
      </p:sp>
      <p:sp>
        <p:nvSpPr>
          <p:cNvPr id="3" name="Footer Placeholder 2">
            <a:extLst>
              <a:ext uri="{FF2B5EF4-FFF2-40B4-BE49-F238E27FC236}">
                <a16:creationId xmlns:a16="http://schemas.microsoft.com/office/drawing/2014/main" id="{94470FE2-2736-9675-5385-87C840EB62B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7FF97F6-3711-D22C-B665-19115AD7FAE9}"/>
              </a:ext>
            </a:extLst>
          </p:cNvPr>
          <p:cNvSpPr>
            <a:spLocks noGrp="1"/>
          </p:cNvSpPr>
          <p:nvPr>
            <p:ph type="sldNum" sz="quarter" idx="12"/>
          </p:nvPr>
        </p:nvSpPr>
        <p:spPr/>
        <p:txBody>
          <a:bodyPr/>
          <a:lstStyle/>
          <a:p>
            <a:fld id="{78548A0C-9AB1-441A-9259-B7D2AA1F8386}" type="slidenum">
              <a:rPr lang="en-US" smtClean="0"/>
              <a:t>‹#›</a:t>
            </a:fld>
            <a:endParaRPr lang="en-US"/>
          </a:p>
        </p:txBody>
      </p:sp>
    </p:spTree>
    <p:extLst>
      <p:ext uri="{BB962C8B-B14F-4D97-AF65-F5344CB8AC3E}">
        <p14:creationId xmlns:p14="http://schemas.microsoft.com/office/powerpoint/2010/main" val="4047162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60E63-2984-E00E-9C2B-93C2695542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6E7CFD4-1E3B-7974-6655-2E880A226C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2BBF841-B59E-B3D1-ADFD-DB95762386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B17AF2-D57D-234F-46FD-F5114B3268EB}"/>
              </a:ext>
            </a:extLst>
          </p:cNvPr>
          <p:cNvSpPr>
            <a:spLocks noGrp="1"/>
          </p:cNvSpPr>
          <p:nvPr>
            <p:ph type="dt" sz="half" idx="10"/>
          </p:nvPr>
        </p:nvSpPr>
        <p:spPr/>
        <p:txBody>
          <a:bodyPr/>
          <a:lstStyle/>
          <a:p>
            <a:fld id="{DCBA8F7C-6606-4FA1-9754-F2F4BF288B41}" type="datetimeFigureOut">
              <a:rPr lang="en-US" smtClean="0"/>
              <a:t>12/8/2025</a:t>
            </a:fld>
            <a:endParaRPr lang="en-US"/>
          </a:p>
        </p:txBody>
      </p:sp>
      <p:sp>
        <p:nvSpPr>
          <p:cNvPr id="6" name="Footer Placeholder 5">
            <a:extLst>
              <a:ext uri="{FF2B5EF4-FFF2-40B4-BE49-F238E27FC236}">
                <a16:creationId xmlns:a16="http://schemas.microsoft.com/office/drawing/2014/main" id="{26E80FC1-2C8D-7073-7B56-A19811498F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FEAE27-52EF-4D3C-C52C-F47462884F82}"/>
              </a:ext>
            </a:extLst>
          </p:cNvPr>
          <p:cNvSpPr>
            <a:spLocks noGrp="1"/>
          </p:cNvSpPr>
          <p:nvPr>
            <p:ph type="sldNum" sz="quarter" idx="12"/>
          </p:nvPr>
        </p:nvSpPr>
        <p:spPr/>
        <p:txBody>
          <a:bodyPr/>
          <a:lstStyle/>
          <a:p>
            <a:fld id="{78548A0C-9AB1-441A-9259-B7D2AA1F8386}" type="slidenum">
              <a:rPr lang="en-US" smtClean="0"/>
              <a:t>‹#›</a:t>
            </a:fld>
            <a:endParaRPr lang="en-US"/>
          </a:p>
        </p:txBody>
      </p:sp>
    </p:spTree>
    <p:extLst>
      <p:ext uri="{BB962C8B-B14F-4D97-AF65-F5344CB8AC3E}">
        <p14:creationId xmlns:p14="http://schemas.microsoft.com/office/powerpoint/2010/main" val="2702850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EF017-14EC-E7EF-1E85-915A623CAA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193EDB0-4D8D-9D34-7A0D-1845A975D5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5438F07-A2C9-1067-8E14-AC83D17299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5D6044-771D-B06A-BD9B-EDD341EC5DC4}"/>
              </a:ext>
            </a:extLst>
          </p:cNvPr>
          <p:cNvSpPr>
            <a:spLocks noGrp="1"/>
          </p:cNvSpPr>
          <p:nvPr>
            <p:ph type="dt" sz="half" idx="10"/>
          </p:nvPr>
        </p:nvSpPr>
        <p:spPr/>
        <p:txBody>
          <a:bodyPr/>
          <a:lstStyle/>
          <a:p>
            <a:fld id="{DCBA8F7C-6606-4FA1-9754-F2F4BF288B41}" type="datetimeFigureOut">
              <a:rPr lang="en-US" smtClean="0"/>
              <a:t>12/8/2025</a:t>
            </a:fld>
            <a:endParaRPr lang="en-US"/>
          </a:p>
        </p:txBody>
      </p:sp>
      <p:sp>
        <p:nvSpPr>
          <p:cNvPr id="6" name="Footer Placeholder 5">
            <a:extLst>
              <a:ext uri="{FF2B5EF4-FFF2-40B4-BE49-F238E27FC236}">
                <a16:creationId xmlns:a16="http://schemas.microsoft.com/office/drawing/2014/main" id="{BD7F60BE-5692-6A98-5864-DA4FBED902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E428CE-AB0E-02C2-F778-35A1C1615253}"/>
              </a:ext>
            </a:extLst>
          </p:cNvPr>
          <p:cNvSpPr>
            <a:spLocks noGrp="1"/>
          </p:cNvSpPr>
          <p:nvPr>
            <p:ph type="sldNum" sz="quarter" idx="12"/>
          </p:nvPr>
        </p:nvSpPr>
        <p:spPr/>
        <p:txBody>
          <a:bodyPr/>
          <a:lstStyle/>
          <a:p>
            <a:fld id="{78548A0C-9AB1-441A-9259-B7D2AA1F8386}" type="slidenum">
              <a:rPr lang="en-US" smtClean="0"/>
              <a:t>‹#›</a:t>
            </a:fld>
            <a:endParaRPr lang="en-US"/>
          </a:p>
        </p:txBody>
      </p:sp>
    </p:spTree>
    <p:extLst>
      <p:ext uri="{BB962C8B-B14F-4D97-AF65-F5344CB8AC3E}">
        <p14:creationId xmlns:p14="http://schemas.microsoft.com/office/powerpoint/2010/main" val="577177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ED69E3-F794-F575-AC4A-69BDBCEB2F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07748F-FDDF-6C78-55F2-21ED9861ED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B06C16-E113-CBB2-2139-8BAA87DAE4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CBA8F7C-6606-4FA1-9754-F2F4BF288B41}" type="datetimeFigureOut">
              <a:rPr lang="en-US" smtClean="0"/>
              <a:t>12/8/2025</a:t>
            </a:fld>
            <a:endParaRPr lang="en-US"/>
          </a:p>
        </p:txBody>
      </p:sp>
      <p:sp>
        <p:nvSpPr>
          <p:cNvPr id="5" name="Footer Placeholder 4">
            <a:extLst>
              <a:ext uri="{FF2B5EF4-FFF2-40B4-BE49-F238E27FC236}">
                <a16:creationId xmlns:a16="http://schemas.microsoft.com/office/drawing/2014/main" id="{C6EA3C0E-27E4-AFDC-A801-F5C52AC658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6F5C772-999C-D5D7-36AE-A16A9DBA61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8548A0C-9AB1-441A-9259-B7D2AA1F8386}" type="slidenum">
              <a:rPr lang="en-US" smtClean="0"/>
              <a:t>‹#›</a:t>
            </a:fld>
            <a:endParaRPr lang="en-US"/>
          </a:p>
        </p:txBody>
      </p:sp>
    </p:spTree>
    <p:extLst>
      <p:ext uri="{BB962C8B-B14F-4D97-AF65-F5344CB8AC3E}">
        <p14:creationId xmlns:p14="http://schemas.microsoft.com/office/powerpoint/2010/main" val="2866586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navyreserve.navy.mil/portals/35/Graphics/(edit)Good%20Year%20graphic.jpg?ver=aw99W3KoI9CzYK-tSAvkkw%3d%3d"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7F9F476-6833-4C5F-A3D2-37BDB2165A9E}"/>
              </a:ext>
            </a:extLst>
          </p:cNvPr>
          <p:cNvSpPr>
            <a:spLocks noGrp="1"/>
          </p:cNvSpPr>
          <p:nvPr>
            <p:ph type="subTitle" idx="1"/>
          </p:nvPr>
        </p:nvSpPr>
        <p:spPr>
          <a:xfrm>
            <a:off x="2319055" y="2963309"/>
            <a:ext cx="7378262" cy="924911"/>
          </a:xfrm>
        </p:spPr>
        <p:txBody>
          <a:bodyPr vert="horz" lIns="91440" tIns="45720" rIns="91440" bIns="45720" rtlCol="0" anchor="t">
            <a:normAutofit/>
          </a:bodyPr>
          <a:lstStyle/>
          <a:p>
            <a:r>
              <a:rPr lang="en-US" sz="3200" b="1" i="0" dirty="0">
                <a:solidFill>
                  <a:srgbClr val="000000"/>
                </a:solidFill>
                <a:latin typeface="Times New Roman"/>
                <a:cs typeface="Times New Roman"/>
              </a:rPr>
              <a:t>Transitioning from the Navy</a:t>
            </a:r>
            <a:endParaRPr lang="en-US" sz="3200" dirty="0">
              <a:solidFill>
                <a:schemeClr val="accent3"/>
              </a:solidFill>
              <a:latin typeface="Times New Roman"/>
              <a:cs typeface="Times New Roman"/>
            </a:endParaRPr>
          </a:p>
        </p:txBody>
      </p:sp>
    </p:spTree>
    <p:extLst>
      <p:ext uri="{BB962C8B-B14F-4D97-AF65-F5344CB8AC3E}">
        <p14:creationId xmlns:p14="http://schemas.microsoft.com/office/powerpoint/2010/main" val="1164158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223465"/>
            <a:ext cx="10058400" cy="4561218"/>
          </a:xfrm>
        </p:spPr>
        <p:txBody>
          <a:bodyPr vert="horz" lIns="91440" tIns="45720" rIns="91440" bIns="45720" rtlCol="0" anchor="t">
            <a:normAutofit/>
          </a:bodyPr>
          <a:lstStyle/>
          <a:p>
            <a:r>
              <a:rPr lang="en-US" sz="2000" b="0" i="0" dirty="0">
                <a:solidFill>
                  <a:srgbClr val="000000"/>
                </a:solidFill>
                <a:latin typeface="Times New Roman"/>
                <a:cs typeface="Times New Roman"/>
              </a:rPr>
              <a:t>Sailors transitioning into the IRR</a:t>
            </a:r>
            <a:r>
              <a:rPr lang="en-US" sz="2000" dirty="0">
                <a:solidFill>
                  <a:srgbClr val="000000"/>
                </a:solidFill>
                <a:latin typeface="Times New Roman"/>
                <a:cs typeface="Times New Roman"/>
              </a:rPr>
              <a:t> are</a:t>
            </a:r>
            <a:r>
              <a:rPr lang="en-US" sz="2000" b="0" i="0" dirty="0">
                <a:solidFill>
                  <a:srgbClr val="000000"/>
                </a:solidFill>
                <a:latin typeface="Times New Roman"/>
                <a:cs typeface="Times New Roman"/>
              </a:rPr>
              <a:t> </a:t>
            </a:r>
            <a:r>
              <a:rPr lang="en-US" sz="2000" dirty="0">
                <a:solidFill>
                  <a:srgbClr val="000000"/>
                </a:solidFill>
                <a:latin typeface="Times New Roman"/>
                <a:cs typeface="Times New Roman"/>
              </a:rPr>
              <a:t>required</a:t>
            </a:r>
            <a:r>
              <a:rPr lang="en-US" sz="2000" b="0" i="0" dirty="0">
                <a:solidFill>
                  <a:srgbClr val="000000"/>
                </a:solidFill>
                <a:latin typeface="Times New Roman"/>
                <a:cs typeface="Times New Roman"/>
              </a:rPr>
              <a:t> to be counseled on their requirements prior to separation</a:t>
            </a:r>
            <a:r>
              <a:rPr lang="en-US" sz="2000" dirty="0">
                <a:solidFill>
                  <a:srgbClr val="000000"/>
                </a:solidFill>
                <a:latin typeface="Times New Roman"/>
                <a:cs typeface="Times New Roman"/>
              </a:rPr>
              <a:t>.</a:t>
            </a:r>
            <a:endParaRPr lang="en-US" sz="2000" b="0" i="0" dirty="0">
              <a:solidFill>
                <a:srgbClr val="000000"/>
              </a:solidFill>
              <a:latin typeface="Times New Roman"/>
              <a:cs typeface="Times New Roman"/>
            </a:endParaRPr>
          </a:p>
          <a:p>
            <a:pPr lvl="1"/>
            <a:r>
              <a:rPr lang="en-US" sz="2000" b="0" i="0" dirty="0">
                <a:solidFill>
                  <a:srgbClr val="000000"/>
                </a:solidFill>
                <a:latin typeface="Times New Roman"/>
                <a:cs typeface="Times New Roman"/>
              </a:rPr>
              <a:t>NOTE:  IRR Counseling requirements can be found in MILPERSMAN 1001-145</a:t>
            </a:r>
            <a:r>
              <a:rPr lang="en-US" sz="2000" dirty="0">
                <a:solidFill>
                  <a:srgbClr val="000000"/>
                </a:solidFill>
                <a:latin typeface="Times New Roman"/>
                <a:cs typeface="Times New Roman"/>
              </a:rPr>
              <a:t>.</a:t>
            </a:r>
            <a:endParaRPr lang="en-US" sz="2000" dirty="0">
              <a:latin typeface="Times New Roman"/>
              <a:cs typeface="Times New Roman"/>
            </a:endParaRPr>
          </a:p>
          <a:p>
            <a:r>
              <a:rPr lang="en-US" sz="2000" b="0" i="0" dirty="0">
                <a:solidFill>
                  <a:srgbClr val="000000"/>
                </a:solidFill>
                <a:latin typeface="Times New Roman"/>
                <a:cs typeface="Times New Roman"/>
              </a:rPr>
              <a:t>Sailors in the IRR are:</a:t>
            </a:r>
            <a:endParaRPr lang="en-US" sz="2000" b="0" i="0">
              <a:solidFill>
                <a:srgbClr val="000000"/>
              </a:solidFill>
              <a:latin typeface="Times New Roman"/>
              <a:cs typeface="Times New Roman"/>
            </a:endParaRPr>
          </a:p>
          <a:p>
            <a:pPr lvl="1"/>
            <a:r>
              <a:rPr lang="en-US" sz="2000" b="0" i="0" dirty="0">
                <a:solidFill>
                  <a:srgbClr val="000000"/>
                </a:solidFill>
                <a:latin typeface="Times New Roman"/>
                <a:cs typeface="Times New Roman"/>
              </a:rPr>
              <a:t>Not affiliated with a drilling unit</a:t>
            </a:r>
            <a:endParaRPr lang="en-US" sz="2000" b="0" i="0">
              <a:solidFill>
                <a:srgbClr val="000000"/>
              </a:solidFill>
              <a:latin typeface="Times New Roman"/>
              <a:cs typeface="Times New Roman"/>
            </a:endParaRPr>
          </a:p>
          <a:p>
            <a:pPr lvl="1"/>
            <a:r>
              <a:rPr lang="en-US" sz="2000" b="0" i="0" dirty="0">
                <a:solidFill>
                  <a:srgbClr val="000000"/>
                </a:solidFill>
                <a:latin typeface="Times New Roman"/>
                <a:cs typeface="Times New Roman"/>
              </a:rPr>
              <a:t>Not eligible for advancement</a:t>
            </a:r>
            <a:endParaRPr lang="en-US" sz="2000">
              <a:latin typeface="Times New Roman"/>
              <a:ea typeface="Tahoma"/>
              <a:cs typeface="Times New Roman"/>
            </a:endParaRPr>
          </a:p>
          <a:p>
            <a:pPr lvl="1"/>
            <a:r>
              <a:rPr lang="en-US" sz="2000" b="0" i="0" dirty="0">
                <a:solidFill>
                  <a:srgbClr val="000000"/>
                </a:solidFill>
                <a:latin typeface="Times New Roman"/>
                <a:cs typeface="Times New Roman"/>
              </a:rPr>
              <a:t>Required to maintain their physical fitness standards and medical readiness</a:t>
            </a:r>
            <a:endParaRPr lang="en-US" sz="2000" b="0" i="0">
              <a:solidFill>
                <a:srgbClr val="000000"/>
              </a:solidFill>
              <a:latin typeface="Times New Roman"/>
              <a:cs typeface="Times New Roman"/>
            </a:endParaRPr>
          </a:p>
          <a:p>
            <a:pPr lvl="1"/>
            <a:r>
              <a:rPr lang="en-US" sz="2000" b="0" i="0" dirty="0">
                <a:solidFill>
                  <a:srgbClr val="000000"/>
                </a:solidFill>
                <a:latin typeface="Times New Roman"/>
                <a:cs typeface="Times New Roman"/>
              </a:rPr>
              <a:t>Respond to official correspondence and complete their Annual Screening</a:t>
            </a:r>
            <a:endParaRPr lang="en-US" sz="2000" b="0" i="0">
              <a:solidFill>
                <a:srgbClr val="000000"/>
              </a:solidFill>
              <a:latin typeface="Times New Roman"/>
              <a:cs typeface="Times New Roman"/>
            </a:endParaRPr>
          </a:p>
          <a:p>
            <a:pPr lvl="1"/>
            <a:r>
              <a:rPr lang="en-US" sz="2000" b="0" i="0" dirty="0">
                <a:solidFill>
                  <a:srgbClr val="000000"/>
                </a:solidFill>
                <a:latin typeface="Times New Roman"/>
                <a:cs typeface="Times New Roman"/>
              </a:rPr>
              <a:t>Keep uniforms in serviceable condition</a:t>
            </a:r>
          </a:p>
        </p:txBody>
      </p:sp>
      <p:sp>
        <p:nvSpPr>
          <p:cNvPr id="7" name="Title 1">
            <a:extLst>
              <a:ext uri="{FF2B5EF4-FFF2-40B4-BE49-F238E27FC236}">
                <a16:creationId xmlns:a16="http://schemas.microsoft.com/office/drawing/2014/main" id="{011D90DC-6E97-5C83-6D84-2714F2181399}"/>
              </a:ext>
            </a:extLst>
          </p:cNvPr>
          <p:cNvSpPr>
            <a:spLocks noGrp="1"/>
          </p:cNvSpPr>
          <p:nvPr>
            <p:ph type="title"/>
          </p:nvPr>
        </p:nvSpPr>
        <p:spPr>
          <a:xfrm>
            <a:off x="-4593" y="-2176"/>
            <a:ext cx="12196387" cy="1223127"/>
          </a:xfrm>
        </p:spPr>
        <p:txBody>
          <a:bodyPr>
            <a:normAutofit/>
          </a:bodyPr>
          <a:lstStyle/>
          <a:p>
            <a:pPr algn="ctr"/>
            <a:r>
              <a:rPr lang="en-US" sz="3200" b="1" dirty="0">
                <a:latin typeface="Times New Roman"/>
                <a:cs typeface="Times New Roman"/>
              </a:rPr>
              <a:t>Individual Ready Reserve</a:t>
            </a:r>
            <a:br>
              <a:rPr lang="en-US" sz="2800" dirty="0">
                <a:solidFill>
                  <a:srgbClr val="000000"/>
                </a:solidFill>
                <a:latin typeface="Calibri"/>
              </a:rPr>
            </a:br>
            <a:r>
              <a:rPr lang="en-US" sz="2000" b="0" i="0" dirty="0">
                <a:solidFill>
                  <a:srgbClr val="000000"/>
                </a:solidFill>
                <a:latin typeface="Times New Roman"/>
                <a:cs typeface="Times New Roman"/>
              </a:rPr>
              <a:t>(</a:t>
            </a:r>
            <a:r>
              <a:rPr lang="en-US" sz="2000" dirty="0">
                <a:solidFill>
                  <a:srgbClr val="000000"/>
                </a:solidFill>
                <a:latin typeface="Times New Roman"/>
                <a:cs typeface="Times New Roman"/>
              </a:rPr>
              <a:t>IRR)</a:t>
            </a:r>
            <a:endParaRPr lang="en-US" dirty="0">
              <a:latin typeface="Aptos Display" panose="02110004020202020204"/>
              <a:cs typeface="Times New Roman"/>
            </a:endParaRPr>
          </a:p>
        </p:txBody>
      </p:sp>
    </p:spTree>
    <p:extLst>
      <p:ext uri="{BB962C8B-B14F-4D97-AF65-F5344CB8AC3E}">
        <p14:creationId xmlns:p14="http://schemas.microsoft.com/office/powerpoint/2010/main" val="3632965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68E4A-6699-44B3-82E0-8D8EC7FAABA6}"/>
              </a:ext>
            </a:extLst>
          </p:cNvPr>
          <p:cNvSpPr>
            <a:spLocks noGrp="1"/>
          </p:cNvSpPr>
          <p:nvPr>
            <p:ph type="title"/>
          </p:nvPr>
        </p:nvSpPr>
        <p:spPr>
          <a:xfrm>
            <a:off x="446" y="-4417"/>
            <a:ext cx="12191108" cy="1101381"/>
          </a:xfrm>
        </p:spPr>
        <p:txBody>
          <a:bodyPr>
            <a:normAutofit/>
          </a:bodyPr>
          <a:lstStyle/>
          <a:p>
            <a:pPr algn="ctr"/>
            <a:r>
              <a:rPr lang="en-US" sz="3200" b="1" i="0" dirty="0">
                <a:solidFill>
                  <a:srgbClr val="000000"/>
                </a:solidFill>
                <a:latin typeface="Times New Roman"/>
                <a:cs typeface="Times New Roman"/>
              </a:rPr>
              <a:t>Navy Reserve</a:t>
            </a:r>
            <a:r>
              <a:rPr lang="en-US" sz="2800" b="0" i="0" dirty="0">
                <a:solidFill>
                  <a:srgbClr val="000000"/>
                </a:solidFill>
                <a:latin typeface="Calibri"/>
              </a:rPr>
              <a:t> </a:t>
            </a:r>
            <a:endParaRPr lang="en-US" sz="2800" strike="sngStrike" dirty="0">
              <a:solidFill>
                <a:srgbClr val="FF0000"/>
              </a:solidFill>
            </a:endParaRPr>
          </a:p>
        </p:txBody>
      </p:sp>
      <p:sp>
        <p:nvSpPr>
          <p:cNvPr id="3" name="Content Placeholder 2">
            <a:extLst>
              <a:ext uri="{FF2B5EF4-FFF2-40B4-BE49-F238E27FC236}">
                <a16:creationId xmlns:a16="http://schemas.microsoft.com/office/drawing/2014/main" id="{2D22A7C9-9843-4A51-82E0-A625DFBA0C87}"/>
              </a:ext>
            </a:extLst>
          </p:cNvPr>
          <p:cNvSpPr>
            <a:spLocks noGrp="1"/>
          </p:cNvSpPr>
          <p:nvPr>
            <p:ph idx="1"/>
          </p:nvPr>
        </p:nvSpPr>
        <p:spPr>
          <a:xfrm>
            <a:off x="1066800" y="1088429"/>
            <a:ext cx="10058400" cy="5034914"/>
          </a:xfrm>
        </p:spPr>
        <p:txBody>
          <a:bodyPr vert="horz" lIns="91440" tIns="45720" rIns="91440" bIns="45720" rtlCol="0" anchor="t">
            <a:normAutofit/>
          </a:bodyPr>
          <a:lstStyle/>
          <a:p>
            <a:pPr algn="l"/>
            <a:r>
              <a:rPr lang="en-US" sz="2000" b="0" i="0" dirty="0">
                <a:solidFill>
                  <a:srgbClr val="000000"/>
                </a:solidFill>
                <a:latin typeface="Times New Roman"/>
                <a:cs typeface="Times New Roman"/>
              </a:rPr>
              <a:t>The Navy Reserve prides itself on being the go-to force that provides valuable, vital support to all areas of the Navy</a:t>
            </a:r>
            <a:r>
              <a:rPr lang="en-US" sz="2000" dirty="0">
                <a:solidFill>
                  <a:srgbClr val="000000"/>
                </a:solidFill>
                <a:latin typeface="Times New Roman"/>
                <a:cs typeface="Times New Roman"/>
              </a:rPr>
              <a:t>.</a:t>
            </a:r>
            <a:endParaRPr lang="en-US" sz="2000" b="0" i="0" dirty="0">
              <a:solidFill>
                <a:srgbClr val="000000"/>
              </a:solidFill>
              <a:latin typeface="Times New Roman"/>
              <a:cs typeface="Times New Roman"/>
            </a:endParaRPr>
          </a:p>
          <a:p>
            <a:r>
              <a:rPr lang="en-US" sz="2000" b="0" i="0" dirty="0">
                <a:solidFill>
                  <a:srgbClr val="000000"/>
                </a:solidFill>
                <a:latin typeface="Times New Roman"/>
                <a:cs typeface="Times New Roman"/>
              </a:rPr>
              <a:t>As individuals and as units, Navy Reserve Sailors serve side-by-side with their </a:t>
            </a:r>
            <a:r>
              <a:rPr lang="en-US" sz="2000" dirty="0">
                <a:solidFill>
                  <a:srgbClr val="000000"/>
                </a:solidFill>
                <a:latin typeface="Times New Roman"/>
                <a:cs typeface="Times New Roman"/>
              </a:rPr>
              <a:t>active-duty</a:t>
            </a:r>
            <a:r>
              <a:rPr lang="en-US" sz="2000" b="0" i="0" dirty="0">
                <a:solidFill>
                  <a:srgbClr val="000000"/>
                </a:solidFill>
                <a:latin typeface="Times New Roman"/>
                <a:cs typeface="Times New Roman"/>
              </a:rPr>
              <a:t> counterparts in direct support of the </a:t>
            </a:r>
            <a:r>
              <a:rPr lang="en-US" sz="2000" dirty="0">
                <a:solidFill>
                  <a:srgbClr val="000000"/>
                </a:solidFill>
                <a:latin typeface="Times New Roman"/>
                <a:cs typeface="Times New Roman"/>
              </a:rPr>
              <a:t>fleet.  Making</a:t>
            </a:r>
            <a:r>
              <a:rPr lang="en-US" sz="2000" b="0" i="0" dirty="0">
                <a:solidFill>
                  <a:srgbClr val="000000"/>
                </a:solidFill>
                <a:latin typeface="Times New Roman"/>
                <a:cs typeface="Times New Roman"/>
              </a:rPr>
              <a:t> the most of proven and potential abilities as they lead lives of pride, purpose and heroism on a mission that serves a greater cause</a:t>
            </a:r>
            <a:r>
              <a:rPr lang="en-US" sz="2000" dirty="0">
                <a:solidFill>
                  <a:srgbClr val="000000"/>
                </a:solidFill>
                <a:latin typeface="Times New Roman"/>
                <a:cs typeface="Times New Roman"/>
              </a:rPr>
              <a:t>.</a:t>
            </a:r>
            <a:endParaRPr lang="en-US" sz="2000" dirty="0">
              <a:latin typeface="Times New Roman"/>
              <a:cs typeface="Times New Roman"/>
            </a:endParaRPr>
          </a:p>
          <a:p>
            <a:pPr algn="l"/>
            <a:r>
              <a:rPr lang="en-US" sz="2000" b="0" i="0" dirty="0">
                <a:solidFill>
                  <a:srgbClr val="000000"/>
                </a:solidFill>
                <a:latin typeface="Times New Roman"/>
                <a:cs typeface="Times New Roman"/>
              </a:rPr>
              <a:t>The mission of the Navy Reserve is to provide strategic depth and deliver operational capabilities to the Navy and Marine Corps team and Joint Forces, in times of peace or war</a:t>
            </a:r>
            <a:r>
              <a:rPr lang="en-US" sz="2000" dirty="0">
                <a:solidFill>
                  <a:srgbClr val="000000"/>
                </a:solidFill>
                <a:latin typeface="Times New Roman"/>
                <a:cs typeface="Times New Roman"/>
              </a:rPr>
              <a:t>.</a:t>
            </a:r>
            <a:endParaRPr lang="en-US" sz="2000" dirty="0">
              <a:latin typeface="Times New Roman"/>
              <a:cs typeface="Times New Roman"/>
            </a:endParaRPr>
          </a:p>
          <a:p>
            <a:r>
              <a:rPr lang="en-US" sz="2000" b="0" i="0" dirty="0">
                <a:solidFill>
                  <a:srgbClr val="000000"/>
                </a:solidFill>
                <a:latin typeface="Times New Roman"/>
                <a:cs typeface="Times New Roman"/>
              </a:rPr>
              <a:t>It comprises 20% of total Navy forces and is comprised of</a:t>
            </a:r>
            <a:r>
              <a:rPr lang="en-US" sz="2000" dirty="0">
                <a:solidFill>
                  <a:srgbClr val="000000"/>
                </a:solidFill>
                <a:latin typeface="Times New Roman"/>
                <a:cs typeface="Times New Roman"/>
              </a:rPr>
              <a:t> 4</a:t>
            </a:r>
            <a:r>
              <a:rPr lang="en-US" sz="2000" b="0" i="0" dirty="0">
                <a:solidFill>
                  <a:srgbClr val="000000"/>
                </a:solidFill>
                <a:latin typeface="Times New Roman"/>
                <a:cs typeface="Times New Roman"/>
              </a:rPr>
              <a:t> categories</a:t>
            </a:r>
            <a:r>
              <a:rPr lang="en-US" sz="2000" dirty="0">
                <a:solidFill>
                  <a:srgbClr val="000000"/>
                </a:solidFill>
                <a:latin typeface="Times New Roman"/>
                <a:cs typeface="Times New Roman"/>
              </a:rPr>
              <a:t>:</a:t>
            </a:r>
            <a:endParaRPr lang="en-US" sz="2000" b="0" i="0" dirty="0">
              <a:solidFill>
                <a:srgbClr val="000000"/>
              </a:solidFill>
              <a:latin typeface="Times New Roman"/>
              <a:cs typeface="Times New Roman"/>
            </a:endParaRPr>
          </a:p>
          <a:p>
            <a:pPr lvl="1"/>
            <a:r>
              <a:rPr lang="en-US" sz="2000" dirty="0">
                <a:latin typeface="Times New Roman"/>
                <a:ea typeface="Calibri"/>
                <a:cs typeface="Calibri"/>
              </a:rPr>
              <a:t>Ready Reserve</a:t>
            </a:r>
          </a:p>
          <a:p>
            <a:pPr lvl="2"/>
            <a:r>
              <a:rPr lang="en-US" sz="1600" dirty="0">
                <a:latin typeface="Times New Roman"/>
                <a:ea typeface="Calibri"/>
                <a:cs typeface="Calibri"/>
              </a:rPr>
              <a:t>Selected Reserve (SELRES)</a:t>
            </a:r>
          </a:p>
          <a:p>
            <a:pPr lvl="2"/>
            <a:r>
              <a:rPr lang="en-US" sz="1600" dirty="0">
                <a:latin typeface="Times New Roman"/>
                <a:ea typeface="Calibri"/>
                <a:cs typeface="Calibri"/>
              </a:rPr>
              <a:t>Individual Ready Reserve (IRR)</a:t>
            </a:r>
          </a:p>
          <a:p>
            <a:pPr lvl="1"/>
            <a:r>
              <a:rPr lang="en-US" sz="2000" dirty="0">
                <a:latin typeface="Times New Roman"/>
                <a:ea typeface="Calibri"/>
                <a:cs typeface="Calibri"/>
              </a:rPr>
              <a:t>Training and Administration of the Reserve (TAR)</a:t>
            </a:r>
          </a:p>
          <a:p>
            <a:pPr lvl="1"/>
            <a:r>
              <a:rPr lang="en-US" sz="2000" dirty="0">
                <a:latin typeface="Times New Roman"/>
                <a:ea typeface="Calibri"/>
                <a:cs typeface="Calibri"/>
              </a:rPr>
              <a:t>Standby Reserve</a:t>
            </a:r>
          </a:p>
          <a:p>
            <a:pPr lvl="1"/>
            <a:r>
              <a:rPr lang="en-US" sz="2000" dirty="0">
                <a:latin typeface="Times New Roman"/>
                <a:ea typeface="Calibri"/>
                <a:cs typeface="Calibri"/>
              </a:rPr>
              <a:t>Retired Reserve</a:t>
            </a:r>
            <a:endParaRPr lang="en-US" sz="2000" dirty="0">
              <a:latin typeface="Times New Roman"/>
            </a:endParaRPr>
          </a:p>
        </p:txBody>
      </p:sp>
    </p:spTree>
    <p:extLst>
      <p:ext uri="{BB962C8B-B14F-4D97-AF65-F5344CB8AC3E}">
        <p14:creationId xmlns:p14="http://schemas.microsoft.com/office/powerpoint/2010/main" val="234504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755800-5839-8EC7-F52C-DDB6968B4172}"/>
              </a:ext>
            </a:extLst>
          </p:cNvPr>
          <p:cNvSpPr>
            <a:spLocks noGrp="1"/>
          </p:cNvSpPr>
          <p:nvPr>
            <p:ph type="title"/>
          </p:nvPr>
        </p:nvSpPr>
        <p:spPr>
          <a:xfrm>
            <a:off x="446" y="-4417"/>
            <a:ext cx="12191108" cy="1200772"/>
          </a:xfrm>
        </p:spPr>
        <p:txBody>
          <a:bodyPr>
            <a:normAutofit/>
          </a:bodyPr>
          <a:lstStyle/>
          <a:p>
            <a:pPr algn="ctr"/>
            <a:r>
              <a:rPr lang="en-US" sz="3200" b="1" i="0" dirty="0">
                <a:solidFill>
                  <a:srgbClr val="000000"/>
                </a:solidFill>
                <a:latin typeface="Times New Roman"/>
                <a:cs typeface="Times New Roman"/>
              </a:rPr>
              <a:t>Navy Reserve</a:t>
            </a:r>
            <a:br>
              <a:rPr lang="en-US" sz="3200" b="1" dirty="0">
                <a:solidFill>
                  <a:srgbClr val="000000"/>
                </a:solidFill>
                <a:latin typeface="Times New Roman"/>
                <a:cs typeface="Times New Roman"/>
              </a:rPr>
            </a:br>
            <a:r>
              <a:rPr lang="en-US" sz="2000" dirty="0">
                <a:solidFill>
                  <a:srgbClr val="000000"/>
                </a:solidFill>
                <a:latin typeface="Times New Roman"/>
                <a:ea typeface="Calibri"/>
                <a:cs typeface="Times New Roman"/>
              </a:rPr>
              <a:t>Component Categories</a:t>
            </a:r>
            <a:endParaRPr lang="en-US" sz="2000" dirty="0">
              <a:solidFill>
                <a:srgbClr val="000000"/>
              </a:solidFill>
              <a:latin typeface="Calibri"/>
              <a:ea typeface="Calibri"/>
              <a:cs typeface="Calibri"/>
            </a:endParaRPr>
          </a:p>
        </p:txBody>
      </p:sp>
      <p:pic>
        <p:nvPicPr>
          <p:cNvPr id="10" name="Picture 9">
            <a:extLst>
              <a:ext uri="{FF2B5EF4-FFF2-40B4-BE49-F238E27FC236}">
                <a16:creationId xmlns:a16="http://schemas.microsoft.com/office/drawing/2014/main" id="{9BF9FC37-B094-7214-9A63-ED965E3CDE77}"/>
              </a:ext>
            </a:extLst>
          </p:cNvPr>
          <p:cNvPicPr>
            <a:picLocks noChangeAspect="1"/>
          </p:cNvPicPr>
          <p:nvPr/>
        </p:nvPicPr>
        <p:blipFill>
          <a:blip r:embed="rId3"/>
          <a:stretch>
            <a:fillRect/>
          </a:stretch>
        </p:blipFill>
        <p:spPr>
          <a:xfrm>
            <a:off x="811626" y="1185656"/>
            <a:ext cx="6847093" cy="4895297"/>
          </a:xfrm>
          <a:prstGeom prst="rect">
            <a:avLst/>
          </a:prstGeom>
        </p:spPr>
      </p:pic>
      <p:sp>
        <p:nvSpPr>
          <p:cNvPr id="11" name="TextBox 10">
            <a:extLst>
              <a:ext uri="{FF2B5EF4-FFF2-40B4-BE49-F238E27FC236}">
                <a16:creationId xmlns:a16="http://schemas.microsoft.com/office/drawing/2014/main" id="{6E65DCC7-A357-76D4-EB1F-26685C24488F}"/>
              </a:ext>
            </a:extLst>
          </p:cNvPr>
          <p:cNvSpPr txBox="1"/>
          <p:nvPr/>
        </p:nvSpPr>
        <p:spPr>
          <a:xfrm>
            <a:off x="7929217" y="1281043"/>
            <a:ext cx="3898347"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Times New Roman"/>
                <a:cs typeface="Times New Roman"/>
              </a:rPr>
              <a:t>Notes: </a:t>
            </a:r>
          </a:p>
          <a:p>
            <a:pPr marL="342900" indent="-342900">
              <a:buAutoNum type="arabicPeriod"/>
            </a:pPr>
            <a:r>
              <a:rPr lang="en-US" sz="2000" dirty="0">
                <a:latin typeface="Times New Roman"/>
                <a:cs typeface="Times New Roman"/>
              </a:rPr>
              <a:t>If authorized, ADT only. </a:t>
            </a:r>
          </a:p>
          <a:p>
            <a:pPr marL="342900" indent="-342900">
              <a:buAutoNum type="arabicPeriod"/>
            </a:pPr>
            <a:r>
              <a:rPr lang="en-US" sz="2000" dirty="0">
                <a:latin typeface="Times New Roman"/>
                <a:cs typeface="Times New Roman"/>
              </a:rPr>
              <a:t>Unless recalled to active duty in a retired status.  If recalled, points are added to member's totals. </a:t>
            </a:r>
          </a:p>
          <a:p>
            <a:pPr marL="342900" indent="-342900">
              <a:buAutoNum type="arabicPeriod"/>
            </a:pPr>
            <a:r>
              <a:rPr lang="en-US" sz="2000" dirty="0">
                <a:latin typeface="Times New Roman"/>
                <a:cs typeface="Times New Roman"/>
              </a:rPr>
              <a:t>Except for flag rank. </a:t>
            </a:r>
          </a:p>
          <a:p>
            <a:pPr marL="342900" indent="-342900">
              <a:buAutoNum type="arabicPeriod"/>
            </a:pPr>
            <a:r>
              <a:rPr lang="en-US" sz="2000" dirty="0">
                <a:latin typeface="Times New Roman"/>
                <a:cs typeface="Times New Roman"/>
              </a:rPr>
              <a:t>If drilling in a non-pay unit and not subject to HYT. </a:t>
            </a:r>
          </a:p>
          <a:p>
            <a:pPr marL="342900" indent="-342900">
              <a:buAutoNum type="arabicPeriod"/>
            </a:pPr>
            <a:r>
              <a:rPr lang="en-US" sz="2000" dirty="0">
                <a:latin typeface="Times New Roman"/>
                <a:cs typeface="Times New Roman"/>
              </a:rPr>
              <a:t>Recall is in a retired status (no further promotion).</a:t>
            </a:r>
          </a:p>
          <a:p>
            <a:pPr marL="342900" indent="-342900">
              <a:buAutoNum type="arabicPeriod"/>
            </a:pPr>
            <a:r>
              <a:rPr lang="en-US" sz="2000" dirty="0">
                <a:latin typeface="Times New Roman"/>
                <a:cs typeface="Times New Roman"/>
              </a:rPr>
              <a:t>Recall as authorized by SECNAV.</a:t>
            </a:r>
          </a:p>
          <a:p>
            <a:r>
              <a:rPr lang="en-US" sz="2000" dirty="0">
                <a:latin typeface="Times New Roman"/>
                <a:cs typeface="Times New Roman"/>
              </a:rPr>
              <a:t>* Chart from MILPERSMAN 1001-100 (Navy Reserve Status and Categories)</a:t>
            </a:r>
          </a:p>
        </p:txBody>
      </p:sp>
    </p:spTree>
    <p:extLst>
      <p:ext uri="{BB962C8B-B14F-4D97-AF65-F5344CB8AC3E}">
        <p14:creationId xmlns:p14="http://schemas.microsoft.com/office/powerpoint/2010/main" val="3940019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9" y="5256"/>
            <a:ext cx="12105289" cy="1272900"/>
          </a:xfrm>
        </p:spPr>
        <p:txBody>
          <a:bodyPr>
            <a:normAutofit/>
          </a:bodyPr>
          <a:lstStyle/>
          <a:p>
            <a:pPr algn="ctr"/>
            <a:r>
              <a:rPr lang="en-US" sz="3200" b="1" dirty="0">
                <a:solidFill>
                  <a:srgbClr val="000000"/>
                </a:solidFill>
                <a:latin typeface="Times New Roman"/>
                <a:ea typeface="Calibri"/>
                <a:cs typeface="Calibri"/>
              </a:rPr>
              <a:t>Selective Reserves </a:t>
            </a:r>
            <a:br>
              <a:rPr lang="en-US" sz="2800" dirty="0">
                <a:solidFill>
                  <a:srgbClr val="000000"/>
                </a:solidFill>
                <a:latin typeface="Calibri"/>
                <a:ea typeface="Calibri"/>
                <a:cs typeface="Calibri"/>
              </a:rPr>
            </a:br>
            <a:r>
              <a:rPr lang="en-US" sz="2000" dirty="0">
                <a:solidFill>
                  <a:srgbClr val="000000"/>
                </a:solidFill>
                <a:latin typeface="Times New Roman"/>
                <a:ea typeface="Calibri"/>
                <a:cs typeface="Calibri"/>
              </a:rPr>
              <a:t>(SELRES) Benefits</a:t>
            </a:r>
            <a:endParaRPr lang="en-US" sz="2000" b="0" i="0" dirty="0">
              <a:solidFill>
                <a:srgbClr val="000000"/>
              </a:solidFill>
              <a:latin typeface="Times New Roman"/>
              <a:ea typeface="Calibri"/>
              <a:cs typeface="Calibri"/>
            </a:endParaRPr>
          </a:p>
        </p:txBody>
      </p:sp>
      <p:sp>
        <p:nvSpPr>
          <p:cNvPr id="3" name="Content Placeholder 2"/>
          <p:cNvSpPr>
            <a:spLocks noGrp="1"/>
          </p:cNvSpPr>
          <p:nvPr>
            <p:ph sz="half" idx="1"/>
          </p:nvPr>
        </p:nvSpPr>
        <p:spPr>
          <a:xfrm>
            <a:off x="1350582" y="1280561"/>
            <a:ext cx="4691080" cy="4410792"/>
          </a:xfrm>
        </p:spPr>
        <p:txBody>
          <a:bodyPr vert="horz" lIns="91440" tIns="45720" rIns="91440" bIns="45720" rtlCol="0" anchor="t">
            <a:noAutofit/>
          </a:bodyPr>
          <a:lstStyle/>
          <a:p>
            <a:pPr algn="l"/>
            <a:r>
              <a:rPr lang="en-US" sz="2000" b="0" i="0" dirty="0">
                <a:solidFill>
                  <a:srgbClr val="000000"/>
                </a:solidFill>
                <a:latin typeface="Times New Roman"/>
                <a:cs typeface="Times New Roman"/>
              </a:rPr>
              <a:t>Flexibility to pursue Civilian College/Career Goals but remain in the Navy</a:t>
            </a:r>
          </a:p>
          <a:p>
            <a:pPr algn="l"/>
            <a:r>
              <a:rPr lang="en-US" sz="2000" b="0" i="0" dirty="0">
                <a:solidFill>
                  <a:srgbClr val="000000"/>
                </a:solidFill>
                <a:latin typeface="Times New Roman"/>
                <a:cs typeface="Times New Roman"/>
              </a:rPr>
              <a:t>Pay-SRBs</a:t>
            </a:r>
          </a:p>
          <a:p>
            <a:pPr algn="l"/>
            <a:r>
              <a:rPr lang="en-US" sz="2000" b="0" i="0" dirty="0">
                <a:solidFill>
                  <a:srgbClr val="000000"/>
                </a:solidFill>
                <a:latin typeface="Times New Roman"/>
                <a:cs typeface="Times New Roman"/>
              </a:rPr>
              <a:t>SGLI/FSGLI</a:t>
            </a:r>
          </a:p>
          <a:p>
            <a:pPr algn="l"/>
            <a:r>
              <a:rPr lang="en-US" sz="2000" b="0" i="0" dirty="0">
                <a:solidFill>
                  <a:srgbClr val="000000"/>
                </a:solidFill>
                <a:latin typeface="Times New Roman"/>
                <a:cs typeface="Times New Roman"/>
              </a:rPr>
              <a:t>Advancement</a:t>
            </a:r>
          </a:p>
          <a:p>
            <a:pPr algn="l"/>
            <a:r>
              <a:rPr lang="en-US" sz="2000" b="0" i="0" dirty="0">
                <a:solidFill>
                  <a:srgbClr val="000000"/>
                </a:solidFill>
                <a:latin typeface="Times New Roman"/>
                <a:cs typeface="Segoe UI"/>
              </a:rPr>
              <a:t>Uniform Replacement</a:t>
            </a:r>
          </a:p>
          <a:p>
            <a:pPr>
              <a:buFont typeface="Wingdings" panose="05000000000000000000" pitchFamily="2" charset="2"/>
              <a:buChar char="§"/>
              <a:defRPr/>
            </a:pPr>
            <a:r>
              <a:rPr lang="en-US" sz="2000" b="0" i="0" dirty="0">
                <a:solidFill>
                  <a:srgbClr val="000000"/>
                </a:solidFill>
                <a:latin typeface="Times New Roman"/>
                <a:cs typeface="Segoe UI"/>
              </a:rPr>
              <a:t>Medical/Dental Coverage-TRICARE/TAMP</a:t>
            </a:r>
          </a:p>
          <a:p>
            <a:pPr>
              <a:buFont typeface="Wingdings" panose="05000000000000000000" pitchFamily="2" charset="2"/>
              <a:buChar char="§"/>
              <a:defRPr/>
            </a:pPr>
            <a:r>
              <a:rPr lang="en-US" sz="2000" b="0" i="0" dirty="0">
                <a:solidFill>
                  <a:srgbClr val="000000"/>
                </a:solidFill>
                <a:latin typeface="Times New Roman"/>
                <a:cs typeface="Segoe UI"/>
              </a:rPr>
              <a:t>Education Benefits-CLEP/Dantes</a:t>
            </a:r>
          </a:p>
          <a:p>
            <a:pPr>
              <a:defRPr/>
            </a:pPr>
            <a:r>
              <a:rPr lang="en-US" sz="2000" b="0" i="0" dirty="0">
                <a:solidFill>
                  <a:srgbClr val="000000"/>
                </a:solidFill>
                <a:latin typeface="Times New Roman"/>
                <a:ea typeface="Tahoma"/>
                <a:cs typeface="Segoe UI"/>
              </a:rPr>
              <a:t>Tuition assistance (Pilot Program)</a:t>
            </a:r>
            <a:endParaRPr lang="en-US" sz="2000">
              <a:solidFill>
                <a:srgbClr val="FFFEF9"/>
              </a:solidFill>
              <a:latin typeface="Times New Roman"/>
              <a:cs typeface="Segoe UI"/>
            </a:endParaRPr>
          </a:p>
          <a:p>
            <a:pPr>
              <a:buFont typeface="Wingdings" panose="05000000000000000000" pitchFamily="2" charset="2"/>
              <a:buChar char="§"/>
              <a:defRPr/>
            </a:pPr>
            <a:r>
              <a:rPr lang="en-US" sz="2000" b="0" i="0" dirty="0">
                <a:solidFill>
                  <a:srgbClr val="000000"/>
                </a:solidFill>
                <a:latin typeface="Times New Roman"/>
                <a:cs typeface="Segoe UI"/>
              </a:rPr>
              <a:t>Navy COOL</a:t>
            </a:r>
          </a:p>
          <a:p>
            <a:pPr>
              <a:buFont typeface="Wingdings" panose="05000000000000000000" pitchFamily="2" charset="2"/>
              <a:buChar char="§"/>
              <a:defRPr/>
            </a:pPr>
            <a:r>
              <a:rPr lang="en-US" sz="2000" b="0" i="0" dirty="0">
                <a:solidFill>
                  <a:srgbClr val="000000"/>
                </a:solidFill>
                <a:latin typeface="Times New Roman"/>
                <a:cs typeface="Segoe UI"/>
              </a:rPr>
              <a:t>USERRA/SCRA</a:t>
            </a:r>
          </a:p>
        </p:txBody>
      </p:sp>
      <p:sp>
        <p:nvSpPr>
          <p:cNvPr id="4" name="Content Placeholder 3">
            <a:extLst>
              <a:ext uri="{FF2B5EF4-FFF2-40B4-BE49-F238E27FC236}">
                <a16:creationId xmlns:a16="http://schemas.microsoft.com/office/drawing/2014/main" id="{2C911C43-D770-488F-8FD2-262DAA4C2701}"/>
              </a:ext>
            </a:extLst>
          </p:cNvPr>
          <p:cNvSpPr>
            <a:spLocks noGrp="1"/>
          </p:cNvSpPr>
          <p:nvPr>
            <p:ph sz="half" idx="2"/>
          </p:nvPr>
        </p:nvSpPr>
        <p:spPr>
          <a:xfrm>
            <a:off x="6567654" y="1280560"/>
            <a:ext cx="4533899" cy="4410792"/>
          </a:xfrm>
        </p:spPr>
        <p:txBody>
          <a:bodyPr vert="horz" lIns="91440" tIns="45720" rIns="91440" bIns="45720" rtlCol="0" anchor="t">
            <a:noAutofit/>
          </a:bodyPr>
          <a:lstStyle/>
          <a:p>
            <a:pPr>
              <a:defRPr/>
            </a:pPr>
            <a:r>
              <a:rPr lang="en-US" sz="2000" b="0" i="0" dirty="0">
                <a:solidFill>
                  <a:srgbClr val="000000"/>
                </a:solidFill>
                <a:latin typeface="Times New Roman"/>
                <a:cs typeface="Times New Roman"/>
              </a:rPr>
              <a:t>MGIB-SR eligibility (requires </a:t>
            </a:r>
            <a:r>
              <a:rPr lang="en-US" sz="2000" dirty="0">
                <a:solidFill>
                  <a:srgbClr val="000000"/>
                </a:solidFill>
                <a:latin typeface="Times New Roman"/>
                <a:cs typeface="Times New Roman"/>
              </a:rPr>
              <a:t>6-year</a:t>
            </a:r>
            <a:r>
              <a:rPr lang="en-US" sz="2000" b="0" i="0" dirty="0">
                <a:solidFill>
                  <a:srgbClr val="000000"/>
                </a:solidFill>
                <a:latin typeface="Times New Roman"/>
                <a:cs typeface="Times New Roman"/>
              </a:rPr>
              <a:t> contract)</a:t>
            </a:r>
            <a:endParaRPr lang="en-US" sz="2000">
              <a:solidFill>
                <a:srgbClr val="FFFEF9"/>
              </a:solidFill>
              <a:latin typeface="Times New Roman"/>
              <a:cs typeface="Times New Roman"/>
            </a:endParaRPr>
          </a:p>
          <a:p>
            <a:pPr>
              <a:buFont typeface="Wingdings" panose="05000000000000000000" pitchFamily="2" charset="2"/>
              <a:buChar char="§"/>
              <a:defRPr/>
            </a:pPr>
            <a:r>
              <a:rPr lang="en-US" sz="2000" b="0" i="0" dirty="0">
                <a:solidFill>
                  <a:srgbClr val="000000"/>
                </a:solidFill>
                <a:latin typeface="Times New Roman"/>
                <a:cs typeface="Times New Roman"/>
              </a:rPr>
              <a:t>Post 9/11 GI Bill Transferability</a:t>
            </a:r>
            <a:endParaRPr lang="en-US" sz="2000" b="0" i="0">
              <a:solidFill>
                <a:srgbClr val="000000"/>
              </a:solidFill>
              <a:latin typeface="Times New Roman"/>
              <a:ea typeface="Calibri"/>
              <a:cs typeface="Times New Roman"/>
            </a:endParaRPr>
          </a:p>
          <a:p>
            <a:pPr>
              <a:defRPr/>
            </a:pPr>
            <a:r>
              <a:rPr lang="en-US" sz="2000" b="0" i="0" dirty="0">
                <a:solidFill>
                  <a:srgbClr val="000000"/>
                </a:solidFill>
                <a:latin typeface="Times New Roman"/>
                <a:cs typeface="Times New Roman"/>
              </a:rPr>
              <a:t>Exchange/Commissary/MWR</a:t>
            </a:r>
            <a:endParaRPr lang="en-US" sz="2000" b="0" i="0">
              <a:solidFill>
                <a:srgbClr val="000000"/>
              </a:solidFill>
              <a:latin typeface="Times New Roman"/>
              <a:ea typeface="Calibri"/>
              <a:cs typeface="Times New Roman"/>
            </a:endParaRPr>
          </a:p>
          <a:p>
            <a:pPr>
              <a:defRPr/>
            </a:pPr>
            <a:r>
              <a:rPr lang="en-US" sz="2000" b="0" i="0" dirty="0">
                <a:solidFill>
                  <a:srgbClr val="000000"/>
                </a:solidFill>
                <a:latin typeface="Times New Roman"/>
                <a:cs typeface="Times New Roman"/>
              </a:rPr>
              <a:t>FFSC</a:t>
            </a:r>
            <a:endParaRPr lang="en-US" sz="2000" b="0" i="0">
              <a:solidFill>
                <a:srgbClr val="000000"/>
              </a:solidFill>
              <a:latin typeface="Times New Roman"/>
              <a:ea typeface="Calibri"/>
              <a:cs typeface="Times New Roman"/>
            </a:endParaRPr>
          </a:p>
          <a:p>
            <a:pPr>
              <a:buFont typeface="Wingdings" panose="05000000000000000000" pitchFamily="2" charset="2"/>
              <a:buChar char="§"/>
              <a:defRPr/>
            </a:pPr>
            <a:r>
              <a:rPr lang="en-US" sz="2000" b="0" i="0" dirty="0">
                <a:solidFill>
                  <a:srgbClr val="000000"/>
                </a:solidFill>
                <a:latin typeface="Times New Roman"/>
                <a:cs typeface="Times New Roman"/>
              </a:rPr>
              <a:t>"Space A" air travel</a:t>
            </a:r>
            <a:endParaRPr lang="en-US" sz="2000" b="0" i="0">
              <a:solidFill>
                <a:srgbClr val="000000"/>
              </a:solidFill>
              <a:latin typeface="Times New Roman"/>
              <a:ea typeface="Calibri"/>
              <a:cs typeface="Times New Roman"/>
            </a:endParaRPr>
          </a:p>
          <a:p>
            <a:pPr>
              <a:buFont typeface="Wingdings" panose="05000000000000000000" pitchFamily="2" charset="2"/>
              <a:buChar char="§"/>
              <a:defRPr/>
            </a:pPr>
            <a:r>
              <a:rPr lang="en-US" sz="2000" b="0" i="0" dirty="0">
                <a:solidFill>
                  <a:srgbClr val="000000"/>
                </a:solidFill>
                <a:latin typeface="Times New Roman"/>
                <a:cs typeface="Times New Roman"/>
              </a:rPr>
              <a:t>Mobilization Deferment</a:t>
            </a:r>
            <a:endParaRPr lang="en-US" sz="2000" b="0" i="0">
              <a:solidFill>
                <a:srgbClr val="000000"/>
              </a:solidFill>
              <a:latin typeface="Times New Roman"/>
              <a:ea typeface="Calibri"/>
              <a:cs typeface="Times New Roman"/>
            </a:endParaRPr>
          </a:p>
          <a:p>
            <a:pPr>
              <a:buFont typeface="Wingdings" panose="05000000000000000000" pitchFamily="2" charset="2"/>
              <a:buChar char="§"/>
              <a:defRPr/>
            </a:pPr>
            <a:r>
              <a:rPr lang="en-US" sz="2000" dirty="0">
                <a:solidFill>
                  <a:srgbClr val="000000"/>
                </a:solidFill>
                <a:latin typeface="Times New Roman"/>
                <a:cs typeface="Times New Roman"/>
              </a:rPr>
              <a:t>Active-Duty</a:t>
            </a:r>
            <a:r>
              <a:rPr lang="en-US" sz="2000" b="0" i="0" dirty="0">
                <a:solidFill>
                  <a:srgbClr val="000000"/>
                </a:solidFill>
                <a:latin typeface="Times New Roman"/>
                <a:cs typeface="Times New Roman"/>
              </a:rPr>
              <a:t> opportunities</a:t>
            </a:r>
            <a:endParaRPr lang="en-US" sz="2000" b="0" i="0">
              <a:solidFill>
                <a:srgbClr val="000000"/>
              </a:solidFill>
              <a:latin typeface="Times New Roman"/>
              <a:ea typeface="Calibri"/>
              <a:cs typeface="Times New Roman"/>
            </a:endParaRPr>
          </a:p>
          <a:p>
            <a:pPr>
              <a:buFont typeface="Wingdings" panose="05000000000000000000" pitchFamily="2" charset="2"/>
              <a:buChar char="§"/>
              <a:defRPr/>
            </a:pPr>
            <a:r>
              <a:rPr lang="en-US" sz="2000" b="0" i="0" dirty="0">
                <a:solidFill>
                  <a:srgbClr val="000000"/>
                </a:solidFill>
                <a:latin typeface="Times New Roman"/>
                <a:cs typeface="Times New Roman"/>
              </a:rPr>
              <a:t>Reserve Component Survivor Benefit Plan (RCSBP)</a:t>
            </a:r>
            <a:endParaRPr lang="en-US" sz="2000" b="0" i="0">
              <a:solidFill>
                <a:srgbClr val="000000"/>
              </a:solidFill>
              <a:latin typeface="Times New Roman"/>
              <a:ea typeface="Calibri"/>
              <a:cs typeface="Times New Roman"/>
            </a:endParaRPr>
          </a:p>
          <a:p>
            <a:pPr>
              <a:buFont typeface="Wingdings" panose="05000000000000000000" pitchFamily="2" charset="2"/>
              <a:buChar char="§"/>
              <a:defRPr/>
            </a:pPr>
            <a:r>
              <a:rPr lang="en-US" sz="2000" b="0" i="0" dirty="0">
                <a:solidFill>
                  <a:srgbClr val="000000"/>
                </a:solidFill>
                <a:latin typeface="Times New Roman"/>
                <a:cs typeface="Times New Roman"/>
              </a:rPr>
              <a:t>Reserve Retirement</a:t>
            </a:r>
            <a:endParaRPr lang="en-US" sz="2000" b="0" i="0">
              <a:solidFill>
                <a:srgbClr val="000000"/>
              </a:solidFill>
              <a:latin typeface="Times New Roman"/>
              <a:ea typeface="Calibri"/>
              <a:cs typeface="Times New Roman"/>
            </a:endParaRPr>
          </a:p>
          <a:p>
            <a:pPr>
              <a:buFont typeface="Wingdings" panose="05000000000000000000" pitchFamily="2" charset="2"/>
              <a:buChar char="§"/>
              <a:defRPr/>
            </a:pPr>
            <a:r>
              <a:rPr lang="en-US" sz="2000" b="0" i="0" dirty="0">
                <a:solidFill>
                  <a:srgbClr val="000000"/>
                </a:solidFill>
                <a:latin typeface="Times New Roman"/>
                <a:cs typeface="Times New Roman"/>
              </a:rPr>
              <a:t>BRS/TSP contributions</a:t>
            </a:r>
            <a:endParaRPr lang="en-US" sz="2200" dirty="0">
              <a:solidFill>
                <a:srgbClr val="FFFEF9"/>
              </a:solidFill>
              <a:latin typeface="Times New Roman"/>
              <a:ea typeface="Tahoma"/>
              <a:cs typeface="Times New Roman"/>
            </a:endParaRPr>
          </a:p>
        </p:txBody>
      </p:sp>
    </p:spTree>
    <p:extLst>
      <p:ext uri="{BB962C8B-B14F-4D97-AF65-F5344CB8AC3E}">
        <p14:creationId xmlns:p14="http://schemas.microsoft.com/office/powerpoint/2010/main" val="414251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4E6243DC-F212-8286-D0D5-A56F429A5922}"/>
              </a:ext>
            </a:extLst>
          </p:cNvPr>
          <p:cNvGraphicFramePr>
            <a:graphicFrameLocks noGrp="1"/>
          </p:cNvGraphicFramePr>
          <p:nvPr>
            <p:ph idx="1"/>
          </p:nvPr>
        </p:nvGraphicFramePr>
        <p:xfrm>
          <a:off x="2138244" y="1367326"/>
          <a:ext cx="7915511" cy="41233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Title 1">
            <a:extLst>
              <a:ext uri="{FF2B5EF4-FFF2-40B4-BE49-F238E27FC236}">
                <a16:creationId xmlns:a16="http://schemas.microsoft.com/office/drawing/2014/main" id="{CD8D06A8-B379-93EA-8402-39EF350BD7B1}"/>
              </a:ext>
            </a:extLst>
          </p:cNvPr>
          <p:cNvSpPr>
            <a:spLocks noGrp="1"/>
          </p:cNvSpPr>
          <p:nvPr>
            <p:ph type="title"/>
          </p:nvPr>
        </p:nvSpPr>
        <p:spPr>
          <a:xfrm>
            <a:off x="-3939" y="5256"/>
            <a:ext cx="12105289" cy="1272900"/>
          </a:xfrm>
        </p:spPr>
        <p:txBody>
          <a:bodyPr>
            <a:normAutofit/>
          </a:bodyPr>
          <a:lstStyle/>
          <a:p>
            <a:pPr algn="ctr"/>
            <a:r>
              <a:rPr lang="en-US" sz="3200" b="1" dirty="0">
                <a:solidFill>
                  <a:srgbClr val="000000"/>
                </a:solidFill>
                <a:latin typeface="Times New Roman"/>
                <a:ea typeface="Calibri"/>
                <a:cs typeface="Calibri"/>
              </a:rPr>
              <a:t>Selective Reserves</a:t>
            </a:r>
            <a:r>
              <a:rPr lang="en-US" sz="3200" dirty="0">
                <a:solidFill>
                  <a:srgbClr val="000000"/>
                </a:solidFill>
                <a:latin typeface="Times New Roman"/>
                <a:ea typeface="Calibri"/>
                <a:cs typeface="Calibri"/>
              </a:rPr>
              <a:t> </a:t>
            </a:r>
            <a:br>
              <a:rPr lang="en-US" sz="2800" dirty="0">
                <a:solidFill>
                  <a:srgbClr val="000000"/>
                </a:solidFill>
                <a:latin typeface="Calibri"/>
                <a:ea typeface="Calibri"/>
                <a:cs typeface="Calibri"/>
              </a:rPr>
            </a:br>
            <a:r>
              <a:rPr lang="en-US" sz="2000" dirty="0">
                <a:solidFill>
                  <a:srgbClr val="000000"/>
                </a:solidFill>
                <a:latin typeface="Times New Roman"/>
                <a:ea typeface="Calibri"/>
                <a:cs typeface="Calibri"/>
              </a:rPr>
              <a:t>Mobilization Deferment</a:t>
            </a:r>
            <a:endParaRPr lang="en-US" sz="2000" b="0" i="0" dirty="0">
              <a:solidFill>
                <a:srgbClr val="000000"/>
              </a:solidFill>
              <a:latin typeface="Times New Roman"/>
              <a:ea typeface="Calibri"/>
              <a:cs typeface="Calibri"/>
            </a:endParaRPr>
          </a:p>
        </p:txBody>
      </p:sp>
    </p:spTree>
    <p:extLst>
      <p:ext uri="{BB962C8B-B14F-4D97-AF65-F5344CB8AC3E}">
        <p14:creationId xmlns:p14="http://schemas.microsoft.com/office/powerpoint/2010/main" val="3350814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2AEB3B-C419-4DFC-A308-9068D5B549DA}"/>
              </a:ext>
            </a:extLst>
          </p:cNvPr>
          <p:cNvSpPr>
            <a:spLocks noGrp="1"/>
          </p:cNvSpPr>
          <p:nvPr>
            <p:ph idx="1"/>
          </p:nvPr>
        </p:nvSpPr>
        <p:spPr>
          <a:xfrm>
            <a:off x="1066800" y="1022131"/>
            <a:ext cx="10058400" cy="4815731"/>
          </a:xfrm>
        </p:spPr>
        <p:txBody>
          <a:bodyPr vert="horz" lIns="91440" tIns="45720" rIns="91440" bIns="45720" rtlCol="0" anchor="t">
            <a:noAutofit/>
          </a:bodyPr>
          <a:lstStyle/>
          <a:p>
            <a:r>
              <a:rPr lang="en-US" sz="2000" b="0" i="0" dirty="0">
                <a:solidFill>
                  <a:srgbClr val="000000"/>
                </a:solidFill>
                <a:latin typeface="Times New Roman"/>
                <a:cs typeface="Times New Roman"/>
              </a:rPr>
              <a:t>Navy </a:t>
            </a:r>
            <a:r>
              <a:rPr lang="en-US" sz="2000" dirty="0">
                <a:solidFill>
                  <a:srgbClr val="000000"/>
                </a:solidFill>
                <a:latin typeface="Times New Roman"/>
                <a:cs typeface="Times New Roman"/>
              </a:rPr>
              <a:t>Selected Reserve</a:t>
            </a:r>
            <a:r>
              <a:rPr lang="en-US" sz="2000" b="0" i="0" dirty="0">
                <a:solidFill>
                  <a:srgbClr val="000000"/>
                </a:solidFill>
                <a:latin typeface="Times New Roman"/>
                <a:cs typeface="Times New Roman"/>
              </a:rPr>
              <a:t> personnel can earn a Reserve retirement</a:t>
            </a:r>
            <a:r>
              <a:rPr lang="en-US" sz="2000" dirty="0">
                <a:solidFill>
                  <a:srgbClr val="000000"/>
                </a:solidFill>
                <a:latin typeface="Times New Roman"/>
                <a:cs typeface="Times New Roman"/>
              </a:rPr>
              <a:t>.</a:t>
            </a:r>
            <a:endParaRPr lang="en-US" sz="2000" dirty="0">
              <a:latin typeface="Times New Roman"/>
              <a:cs typeface="Times New Roman"/>
            </a:endParaRPr>
          </a:p>
          <a:p>
            <a:r>
              <a:rPr lang="en-US" sz="2000" b="0" i="0" dirty="0">
                <a:solidFill>
                  <a:srgbClr val="000000"/>
                </a:solidFill>
                <a:latin typeface="Times New Roman"/>
                <a:cs typeface="Times New Roman"/>
              </a:rPr>
              <a:t>Must complete at least 20 </a:t>
            </a:r>
            <a:r>
              <a:rPr lang="en-US" sz="2000" b="0" i="0" u="sng" dirty="0">
                <a:solidFill>
                  <a:srgbClr val="000000"/>
                </a:solidFill>
                <a:latin typeface="Times New Roman"/>
                <a:cs typeface="Times New Roman"/>
              </a:rPr>
              <a:t>qualifying years of service</a:t>
            </a:r>
            <a:r>
              <a:rPr lang="en-US" sz="2000" u="sng" dirty="0">
                <a:solidFill>
                  <a:srgbClr val="000000"/>
                </a:solidFill>
                <a:latin typeface="Times New Roman"/>
                <a:cs typeface="Times New Roman"/>
              </a:rPr>
              <a:t>.</a:t>
            </a:r>
            <a:endParaRPr lang="en-US" sz="2000" b="0" i="0" dirty="0">
              <a:solidFill>
                <a:srgbClr val="000000"/>
              </a:solidFill>
              <a:latin typeface="Times New Roman"/>
              <a:cs typeface="Times New Roman"/>
            </a:endParaRPr>
          </a:p>
          <a:p>
            <a:pPr lvl="1"/>
            <a:r>
              <a:rPr lang="en-US" sz="2000" b="0" i="0" dirty="0">
                <a:solidFill>
                  <a:srgbClr val="000000"/>
                </a:solidFill>
                <a:latin typeface="Times New Roman"/>
                <a:cs typeface="Times New Roman"/>
              </a:rPr>
              <a:t>Qualifying years is based off the Sailor’s anniversary year</a:t>
            </a:r>
            <a:r>
              <a:rPr lang="en-US" sz="2000" dirty="0">
                <a:solidFill>
                  <a:srgbClr val="000000"/>
                </a:solidFill>
                <a:latin typeface="Times New Roman"/>
                <a:cs typeface="Times New Roman"/>
              </a:rPr>
              <a:t>,</a:t>
            </a:r>
            <a:r>
              <a:rPr lang="en-US" sz="2000" b="0" i="0" dirty="0">
                <a:solidFill>
                  <a:srgbClr val="000000"/>
                </a:solidFill>
                <a:latin typeface="Times New Roman"/>
                <a:cs typeface="Times New Roman"/>
              </a:rPr>
              <a:t> and it is unique to each person.</a:t>
            </a:r>
            <a:r>
              <a:rPr lang="en-US" sz="2000" dirty="0">
                <a:solidFill>
                  <a:srgbClr val="000000"/>
                </a:solidFill>
                <a:latin typeface="Times New Roman"/>
                <a:cs typeface="Times New Roman"/>
              </a:rPr>
              <a:t> </a:t>
            </a:r>
            <a:r>
              <a:rPr lang="en-US" sz="2000" b="0" i="0" dirty="0">
                <a:solidFill>
                  <a:srgbClr val="000000"/>
                </a:solidFill>
                <a:latin typeface="Times New Roman"/>
                <a:cs typeface="Times New Roman"/>
              </a:rPr>
              <a:t> </a:t>
            </a:r>
            <a:r>
              <a:rPr lang="en-US" sz="2000" dirty="0">
                <a:solidFill>
                  <a:srgbClr val="000000"/>
                </a:solidFill>
                <a:latin typeface="Times New Roman"/>
                <a:cs typeface="Times New Roman"/>
              </a:rPr>
              <a:t>For</a:t>
            </a:r>
            <a:r>
              <a:rPr lang="en-US" sz="2000" b="0" i="0" dirty="0">
                <a:solidFill>
                  <a:srgbClr val="000000"/>
                </a:solidFill>
                <a:latin typeface="Times New Roman"/>
                <a:cs typeface="Times New Roman"/>
              </a:rPr>
              <a:t> that year to be qualifying towards retirement they must earn a minimum of 50 retirement points (not to exceed 365 per year) within their anniversary year</a:t>
            </a:r>
            <a:endParaRPr lang="en-US" sz="2000" b="0" i="0" dirty="0">
              <a:solidFill>
                <a:srgbClr val="000000"/>
              </a:solidFill>
              <a:latin typeface="Times New Roman"/>
              <a:ea typeface="Calibri"/>
              <a:cs typeface="Times New Roman"/>
            </a:endParaRPr>
          </a:p>
          <a:p>
            <a:pPr lvl="1">
              <a:spcBef>
                <a:spcPts val="0"/>
              </a:spcBef>
            </a:pPr>
            <a:r>
              <a:rPr lang="en-US" sz="2000" b="0" i="0" dirty="0">
                <a:solidFill>
                  <a:srgbClr val="000000"/>
                </a:solidFill>
                <a:latin typeface="Times New Roman"/>
                <a:cs typeface="Times New Roman"/>
              </a:rPr>
              <a:t>Retirement points are earned from the following:</a:t>
            </a:r>
            <a:endParaRPr lang="en-US" sz="2000" b="0" i="0">
              <a:solidFill>
                <a:srgbClr val="000000"/>
              </a:solidFill>
              <a:latin typeface="Times New Roman"/>
              <a:ea typeface="Calibri"/>
              <a:cs typeface="Times New Roman"/>
            </a:endParaRPr>
          </a:p>
          <a:p>
            <a:pPr lvl="2">
              <a:spcBef>
                <a:spcPts val="0"/>
              </a:spcBef>
            </a:pPr>
            <a:r>
              <a:rPr lang="en-US" b="0" i="0" dirty="0">
                <a:solidFill>
                  <a:srgbClr val="000000"/>
                </a:solidFill>
                <a:latin typeface="Times New Roman"/>
                <a:cs typeface="Times New Roman"/>
              </a:rPr>
              <a:t>1 point for each day of active service</a:t>
            </a:r>
            <a:endParaRPr lang="en-US" b="0" i="0">
              <a:solidFill>
                <a:srgbClr val="000000"/>
              </a:solidFill>
              <a:latin typeface="Times New Roman"/>
              <a:ea typeface="Calibri"/>
              <a:cs typeface="Times New Roman"/>
            </a:endParaRPr>
          </a:p>
          <a:p>
            <a:pPr lvl="2">
              <a:spcBef>
                <a:spcPts val="0"/>
              </a:spcBef>
            </a:pPr>
            <a:r>
              <a:rPr lang="en-US" b="0" i="0" dirty="0">
                <a:solidFill>
                  <a:srgbClr val="000000"/>
                </a:solidFill>
                <a:latin typeface="Times New Roman"/>
                <a:cs typeface="Times New Roman"/>
              </a:rPr>
              <a:t>1 point for each attendance at a drill period (drill weekend drill periods, additional IDT, annual training periods) </a:t>
            </a:r>
            <a:endParaRPr lang="en-US" b="0" i="0">
              <a:solidFill>
                <a:srgbClr val="000000"/>
              </a:solidFill>
              <a:latin typeface="Times New Roman"/>
              <a:ea typeface="Calibri"/>
              <a:cs typeface="Times New Roman"/>
            </a:endParaRPr>
          </a:p>
          <a:p>
            <a:pPr lvl="2">
              <a:spcBef>
                <a:spcPts val="0"/>
              </a:spcBef>
            </a:pPr>
            <a:r>
              <a:rPr lang="en-US" b="0" i="0" dirty="0">
                <a:solidFill>
                  <a:srgbClr val="000000"/>
                </a:solidFill>
                <a:latin typeface="Times New Roman"/>
                <a:cs typeface="Times New Roman"/>
              </a:rPr>
              <a:t>1 point per day of funeral honors</a:t>
            </a:r>
            <a:endParaRPr lang="en-US" b="0" i="0">
              <a:solidFill>
                <a:srgbClr val="000000"/>
              </a:solidFill>
              <a:latin typeface="Times New Roman"/>
              <a:ea typeface="Calibri"/>
              <a:cs typeface="Times New Roman"/>
            </a:endParaRPr>
          </a:p>
          <a:p>
            <a:pPr lvl="2">
              <a:spcBef>
                <a:spcPts val="0"/>
              </a:spcBef>
            </a:pPr>
            <a:r>
              <a:rPr lang="en-US" b="0" i="0" dirty="0">
                <a:solidFill>
                  <a:srgbClr val="000000"/>
                </a:solidFill>
                <a:latin typeface="Times New Roman"/>
                <a:cs typeface="Times New Roman"/>
              </a:rPr>
              <a:t>15 points for each year of membership in a reserve component</a:t>
            </a:r>
            <a:endParaRPr lang="en-US" b="0" i="0">
              <a:solidFill>
                <a:srgbClr val="000000"/>
              </a:solidFill>
              <a:latin typeface="Times New Roman"/>
              <a:ea typeface="Calibri"/>
              <a:cs typeface="Times New Roman"/>
            </a:endParaRPr>
          </a:p>
          <a:p>
            <a:pPr lvl="2">
              <a:spcBef>
                <a:spcPts val="0"/>
              </a:spcBef>
            </a:pPr>
            <a:r>
              <a:rPr lang="en-US" b="0" i="0" dirty="0">
                <a:solidFill>
                  <a:srgbClr val="000000"/>
                </a:solidFill>
                <a:latin typeface="Times New Roman"/>
                <a:cs typeface="Times New Roman"/>
              </a:rPr>
              <a:t>Approved correspondence courses and processed with NRA</a:t>
            </a:r>
            <a:endParaRPr lang="en-US" b="0" i="0" dirty="0">
              <a:solidFill>
                <a:srgbClr val="000000"/>
              </a:solidFill>
              <a:latin typeface="Times New Roman"/>
              <a:ea typeface="Calibri"/>
              <a:cs typeface="Times New Roman"/>
            </a:endParaRPr>
          </a:p>
          <a:p>
            <a:r>
              <a:rPr lang="en-US" sz="2000" b="0" i="0" dirty="0">
                <a:solidFill>
                  <a:srgbClr val="000000"/>
                </a:solidFill>
                <a:latin typeface="Times New Roman"/>
                <a:cs typeface="Times New Roman"/>
              </a:rPr>
              <a:t>Retirement pay starts at age 60 or earlier depending on completed</a:t>
            </a:r>
            <a:r>
              <a:rPr lang="en-US" sz="2000" dirty="0">
                <a:solidFill>
                  <a:srgbClr val="000000"/>
                </a:solidFill>
                <a:latin typeface="Times New Roman"/>
                <a:cs typeface="Times New Roman"/>
              </a:rPr>
              <a:t> qualifying active-duty service</a:t>
            </a:r>
            <a:r>
              <a:rPr lang="en-US" sz="2000" b="0" i="0" dirty="0">
                <a:solidFill>
                  <a:srgbClr val="000000"/>
                </a:solidFill>
                <a:latin typeface="Times New Roman"/>
                <a:cs typeface="Times New Roman"/>
              </a:rPr>
              <a:t>.</a:t>
            </a:r>
            <a:endParaRPr lang="en-US" sz="2000" dirty="0">
              <a:latin typeface="Times New Roman"/>
              <a:cs typeface="Times New Roman"/>
            </a:endParaRPr>
          </a:p>
          <a:p>
            <a:r>
              <a:rPr lang="en-US" sz="2000" b="0" i="0" dirty="0">
                <a:solidFill>
                  <a:srgbClr val="000000"/>
                </a:solidFill>
                <a:latin typeface="Times New Roman"/>
                <a:cs typeface="Times New Roman"/>
              </a:rPr>
              <a:t>Retirement pay is based on points earned.</a:t>
            </a:r>
            <a:r>
              <a:rPr lang="en-US" sz="2000" dirty="0">
                <a:solidFill>
                  <a:srgbClr val="000000"/>
                </a:solidFill>
                <a:latin typeface="Times New Roman"/>
                <a:cs typeface="Times New Roman"/>
              </a:rPr>
              <a:t> </a:t>
            </a:r>
            <a:r>
              <a:rPr lang="en-US" sz="2000" b="0" i="0" dirty="0">
                <a:solidFill>
                  <a:srgbClr val="000000"/>
                </a:solidFill>
                <a:latin typeface="Times New Roman"/>
                <a:cs typeface="Times New Roman"/>
              </a:rPr>
              <a:t> More points = more retirement pay</a:t>
            </a:r>
            <a:r>
              <a:rPr lang="en-US" sz="2000" dirty="0">
                <a:solidFill>
                  <a:srgbClr val="000000"/>
                </a:solidFill>
                <a:latin typeface="Times New Roman"/>
                <a:cs typeface="Times New Roman"/>
              </a:rPr>
              <a:t>.</a:t>
            </a:r>
            <a:endParaRPr lang="en-US" sz="2000" dirty="0">
              <a:latin typeface="Times New Roman"/>
              <a:cs typeface="Times New Roman"/>
            </a:endParaRPr>
          </a:p>
          <a:p>
            <a:r>
              <a:rPr lang="en-US" sz="2000" b="0" i="0" dirty="0">
                <a:solidFill>
                  <a:srgbClr val="000000"/>
                </a:solidFill>
                <a:latin typeface="Times New Roman"/>
                <a:cs typeface="Times New Roman"/>
              </a:rPr>
              <a:t>Eligible for TRICARE for Life</a:t>
            </a:r>
            <a:r>
              <a:rPr lang="en-US" sz="2000" dirty="0">
                <a:solidFill>
                  <a:srgbClr val="000000"/>
                </a:solidFill>
                <a:latin typeface="Times New Roman"/>
                <a:cs typeface="Times New Roman"/>
              </a:rPr>
              <a:t>.</a:t>
            </a:r>
            <a:endParaRPr lang="en-US" sz="2000" b="0" i="0" dirty="0">
              <a:solidFill>
                <a:srgbClr val="000000"/>
              </a:solidFill>
              <a:latin typeface="Times New Roman"/>
              <a:ea typeface="Calibri"/>
              <a:cs typeface="Times New Roman"/>
            </a:endParaRPr>
          </a:p>
          <a:p>
            <a:endParaRPr lang="en-US" sz="2600"/>
          </a:p>
        </p:txBody>
      </p:sp>
      <p:sp>
        <p:nvSpPr>
          <p:cNvPr id="7" name="Title 1">
            <a:extLst>
              <a:ext uri="{FF2B5EF4-FFF2-40B4-BE49-F238E27FC236}">
                <a16:creationId xmlns:a16="http://schemas.microsoft.com/office/drawing/2014/main" id="{26531947-CDCE-A127-1636-F6511193E167}"/>
              </a:ext>
            </a:extLst>
          </p:cNvPr>
          <p:cNvSpPr txBox="1">
            <a:spLocks/>
          </p:cNvSpPr>
          <p:nvPr/>
        </p:nvSpPr>
        <p:spPr>
          <a:xfrm>
            <a:off x="-3939" y="5256"/>
            <a:ext cx="12105289" cy="12729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000000"/>
                </a:solidFill>
                <a:latin typeface="Times New Roman"/>
                <a:ea typeface="Calibri"/>
                <a:cs typeface="Calibri"/>
              </a:rPr>
              <a:t>Selective Reserves</a:t>
            </a:r>
            <a:r>
              <a:rPr lang="en-US" sz="3200" dirty="0">
                <a:solidFill>
                  <a:srgbClr val="000000"/>
                </a:solidFill>
                <a:latin typeface="Times New Roman"/>
                <a:ea typeface="Calibri"/>
                <a:cs typeface="Calibri"/>
              </a:rPr>
              <a:t> </a:t>
            </a:r>
            <a:br>
              <a:rPr lang="en-US" sz="2800" dirty="0">
                <a:solidFill>
                  <a:srgbClr val="000000"/>
                </a:solidFill>
                <a:latin typeface="Calibri"/>
                <a:ea typeface="Calibri"/>
                <a:cs typeface="Calibri"/>
              </a:rPr>
            </a:br>
            <a:r>
              <a:rPr lang="en-US" sz="2000" dirty="0">
                <a:solidFill>
                  <a:srgbClr val="000000"/>
                </a:solidFill>
                <a:latin typeface="Times New Roman"/>
                <a:ea typeface="Calibri"/>
                <a:cs typeface="Calibri"/>
              </a:rPr>
              <a:t>Non-Regular Retirement</a:t>
            </a:r>
          </a:p>
        </p:txBody>
      </p:sp>
    </p:spTree>
    <p:extLst>
      <p:ext uri="{BB962C8B-B14F-4D97-AF65-F5344CB8AC3E}">
        <p14:creationId xmlns:p14="http://schemas.microsoft.com/office/powerpoint/2010/main" val="65756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ext, timeline&#10;&#10;Description automatically generated">
            <a:hlinkClick r:id="rId3" tgtFrame="&quot;_blank&quot;"/>
            <a:extLst>
              <a:ext uri="{FF2B5EF4-FFF2-40B4-BE49-F238E27FC236}">
                <a16:creationId xmlns:a16="http://schemas.microsoft.com/office/drawing/2014/main" id="{BE9ECA93-9ADE-3947-D5FA-BBBF1EE12FDC}"/>
              </a:ext>
            </a:extLst>
          </p:cNvPr>
          <p:cNvPicPr>
            <a:picLocks noGrp="1" noChangeAspect="1"/>
          </p:cNvPicPr>
          <p:nvPr>
            <p:ph idx="1"/>
          </p:nvPr>
        </p:nvPicPr>
        <p:blipFill rotWithShape="1">
          <a:blip r:embed="rId4" cstate="print">
            <a:alphaModFix amt="60000"/>
            <a:extLst>
              <a:ext uri="{28A0092B-C50C-407E-A947-70E740481C1C}">
                <a14:useLocalDpi xmlns:a14="http://schemas.microsoft.com/office/drawing/2010/main" val="0"/>
              </a:ext>
            </a:extLst>
          </a:blip>
          <a:srcRect t="38170" b="3631"/>
          <a:stretch/>
        </p:blipFill>
        <p:spPr bwMode="auto">
          <a:xfrm>
            <a:off x="2929159" y="1284561"/>
            <a:ext cx="6333679" cy="4773029"/>
          </a:xfrm>
          <a:prstGeom prst="rect">
            <a:avLst/>
          </a:prstGeom>
          <a:noFill/>
          <a:ln>
            <a:noFill/>
          </a:ln>
        </p:spPr>
      </p:pic>
      <p:sp>
        <p:nvSpPr>
          <p:cNvPr id="7" name="Title 1">
            <a:extLst>
              <a:ext uri="{FF2B5EF4-FFF2-40B4-BE49-F238E27FC236}">
                <a16:creationId xmlns:a16="http://schemas.microsoft.com/office/drawing/2014/main" id="{254D1F99-18A9-77FF-59E8-B4583EC6CBB8}"/>
              </a:ext>
            </a:extLst>
          </p:cNvPr>
          <p:cNvSpPr txBox="1">
            <a:spLocks/>
          </p:cNvSpPr>
          <p:nvPr/>
        </p:nvSpPr>
        <p:spPr>
          <a:xfrm>
            <a:off x="-3939" y="5256"/>
            <a:ext cx="12105289" cy="12729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000000"/>
                </a:solidFill>
                <a:latin typeface="Times New Roman"/>
                <a:ea typeface="Calibri"/>
                <a:cs typeface="Calibri"/>
              </a:rPr>
              <a:t>Selective Reserves</a:t>
            </a:r>
            <a:r>
              <a:rPr lang="en-US" sz="3200" dirty="0">
                <a:solidFill>
                  <a:srgbClr val="000000"/>
                </a:solidFill>
                <a:latin typeface="Times New Roman"/>
                <a:ea typeface="Calibri"/>
                <a:cs typeface="Calibri"/>
              </a:rPr>
              <a:t> </a:t>
            </a:r>
            <a:br>
              <a:rPr lang="en-US" sz="2800" dirty="0">
                <a:solidFill>
                  <a:srgbClr val="000000"/>
                </a:solidFill>
                <a:latin typeface="Calibri"/>
                <a:ea typeface="Calibri"/>
                <a:cs typeface="Calibri"/>
              </a:rPr>
            </a:br>
            <a:r>
              <a:rPr lang="en-US" sz="2000" dirty="0">
                <a:solidFill>
                  <a:srgbClr val="000000"/>
                </a:solidFill>
                <a:latin typeface="Times New Roman"/>
                <a:ea typeface="Calibri"/>
                <a:cs typeface="Calibri"/>
              </a:rPr>
              <a:t>Participation Categories</a:t>
            </a:r>
          </a:p>
        </p:txBody>
      </p:sp>
    </p:spTree>
    <p:extLst>
      <p:ext uri="{BB962C8B-B14F-4D97-AF65-F5344CB8AC3E}">
        <p14:creationId xmlns:p14="http://schemas.microsoft.com/office/powerpoint/2010/main" val="690787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alphaModFix amt="56000"/>
            <a:extLst>
              <a:ext uri="{28A0092B-C50C-407E-A947-70E740481C1C}">
                <a14:useLocalDpi xmlns:a14="http://schemas.microsoft.com/office/drawing/2010/main" val="0"/>
              </a:ext>
            </a:extLst>
          </a:blip>
          <a:stretch>
            <a:fillRect/>
          </a:stretch>
        </p:blipFill>
        <p:spPr>
          <a:xfrm>
            <a:off x="2078077" y="1276671"/>
            <a:ext cx="8033004" cy="4781550"/>
          </a:xfrm>
        </p:spPr>
      </p:pic>
      <p:sp>
        <p:nvSpPr>
          <p:cNvPr id="7" name="Title 1">
            <a:extLst>
              <a:ext uri="{FF2B5EF4-FFF2-40B4-BE49-F238E27FC236}">
                <a16:creationId xmlns:a16="http://schemas.microsoft.com/office/drawing/2014/main" id="{C2775E9E-BD46-AB79-10EE-CAEB20F61951}"/>
              </a:ext>
            </a:extLst>
          </p:cNvPr>
          <p:cNvSpPr txBox="1">
            <a:spLocks/>
          </p:cNvSpPr>
          <p:nvPr/>
        </p:nvSpPr>
        <p:spPr>
          <a:xfrm>
            <a:off x="-3939" y="5256"/>
            <a:ext cx="12105289" cy="12729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000000"/>
                </a:solidFill>
                <a:latin typeface="Times New Roman"/>
                <a:ea typeface="Calibri"/>
                <a:cs typeface="Calibri"/>
              </a:rPr>
              <a:t>Selective Reserves</a:t>
            </a:r>
            <a:r>
              <a:rPr lang="en-US" sz="3200" dirty="0">
                <a:solidFill>
                  <a:srgbClr val="000000"/>
                </a:solidFill>
                <a:latin typeface="Times New Roman"/>
                <a:ea typeface="Calibri"/>
                <a:cs typeface="Calibri"/>
              </a:rPr>
              <a:t> </a:t>
            </a:r>
            <a:br>
              <a:rPr lang="en-US" sz="2800" dirty="0">
                <a:solidFill>
                  <a:srgbClr val="000000"/>
                </a:solidFill>
                <a:latin typeface="Calibri"/>
                <a:ea typeface="Calibri"/>
                <a:cs typeface="Calibri"/>
              </a:rPr>
            </a:br>
            <a:r>
              <a:rPr lang="en-US" sz="2000" dirty="0">
                <a:solidFill>
                  <a:srgbClr val="000000"/>
                </a:solidFill>
                <a:latin typeface="Times New Roman"/>
                <a:ea typeface="Calibri"/>
                <a:cs typeface="Calibri"/>
              </a:rPr>
              <a:t>Drilling Locations</a:t>
            </a:r>
          </a:p>
        </p:txBody>
      </p:sp>
    </p:spTree>
    <p:extLst>
      <p:ext uri="{BB962C8B-B14F-4D97-AF65-F5344CB8AC3E}">
        <p14:creationId xmlns:p14="http://schemas.microsoft.com/office/powerpoint/2010/main" val="3996018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ontent Placeholder 2">
            <a:extLst>
              <a:ext uri="{FF2B5EF4-FFF2-40B4-BE49-F238E27FC236}">
                <a16:creationId xmlns:a16="http://schemas.microsoft.com/office/drawing/2014/main" id="{EB66A87F-DE7E-6889-4310-55E38192527D}"/>
              </a:ext>
            </a:extLst>
          </p:cNvPr>
          <p:cNvGraphicFramePr>
            <a:graphicFrameLocks noGrp="1"/>
          </p:cNvGraphicFramePr>
          <p:nvPr>
            <p:ph idx="1"/>
            <p:extLst>
              <p:ext uri="{D42A27DB-BD31-4B8C-83A1-F6EECF244321}">
                <p14:modId xmlns:p14="http://schemas.microsoft.com/office/powerpoint/2010/main" val="3781217228"/>
              </p:ext>
            </p:extLst>
          </p:nvPr>
        </p:nvGraphicFramePr>
        <p:xfrm>
          <a:off x="2152650" y="1278872"/>
          <a:ext cx="7886700" cy="4101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7" name="Title 1">
            <a:extLst>
              <a:ext uri="{FF2B5EF4-FFF2-40B4-BE49-F238E27FC236}">
                <a16:creationId xmlns:a16="http://schemas.microsoft.com/office/drawing/2014/main" id="{B650C8BA-38C6-4BDD-6959-6F65E97BC334}"/>
              </a:ext>
            </a:extLst>
          </p:cNvPr>
          <p:cNvSpPr txBox="1">
            <a:spLocks/>
          </p:cNvSpPr>
          <p:nvPr/>
        </p:nvSpPr>
        <p:spPr>
          <a:xfrm>
            <a:off x="-3939" y="5256"/>
            <a:ext cx="12197254" cy="12729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000000"/>
                </a:solidFill>
                <a:latin typeface="Times New Roman"/>
                <a:ea typeface="Calibri"/>
                <a:cs typeface="Calibri"/>
              </a:rPr>
              <a:t>Selective Reserves</a:t>
            </a:r>
            <a:r>
              <a:rPr lang="en-US" sz="3200" dirty="0">
                <a:solidFill>
                  <a:srgbClr val="000000"/>
                </a:solidFill>
                <a:latin typeface="Times New Roman"/>
                <a:ea typeface="Calibri"/>
                <a:cs typeface="Calibri"/>
              </a:rPr>
              <a:t> </a:t>
            </a:r>
            <a:br>
              <a:rPr lang="en-US" sz="2800" dirty="0">
                <a:solidFill>
                  <a:srgbClr val="000000"/>
                </a:solidFill>
                <a:latin typeface="Calibri"/>
                <a:ea typeface="Calibri"/>
                <a:cs typeface="Calibri"/>
              </a:rPr>
            </a:br>
            <a:r>
              <a:rPr lang="en-US" sz="2000" dirty="0">
                <a:solidFill>
                  <a:srgbClr val="000000"/>
                </a:solidFill>
                <a:latin typeface="Times New Roman"/>
                <a:ea typeface="Calibri"/>
                <a:cs typeface="Calibri"/>
              </a:rPr>
              <a:t>Reserve Processing and Affiliation Center (RPAC)</a:t>
            </a:r>
          </a:p>
        </p:txBody>
      </p:sp>
    </p:spTree>
    <p:extLst>
      <p:ext uri="{BB962C8B-B14F-4D97-AF65-F5344CB8AC3E}">
        <p14:creationId xmlns:p14="http://schemas.microsoft.com/office/powerpoint/2010/main" val="25091980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868287DF-5121-922E-66FD-40F7C67B4924}"/>
              </a:ext>
            </a:extLst>
          </p:cNvPr>
          <p:cNvGraphicFramePr>
            <a:graphicFrameLocks noGrp="1"/>
          </p:cNvGraphicFramePr>
          <p:nvPr>
            <p:ph idx="1"/>
            <p:extLst>
              <p:ext uri="{D42A27DB-BD31-4B8C-83A1-F6EECF244321}">
                <p14:modId xmlns:p14="http://schemas.microsoft.com/office/powerpoint/2010/main" val="1045032514"/>
              </p:ext>
            </p:extLst>
          </p:nvPr>
        </p:nvGraphicFramePr>
        <p:xfrm>
          <a:off x="1967299" y="1355210"/>
          <a:ext cx="7956331" cy="40254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959679" y="3962400"/>
            <a:ext cx="4981903" cy="12926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RPAC EMAIL: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all"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rpac.enlisted.fct@navy.mil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OR CALL 901-874-4108</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50" name="Title 1">
            <a:extLst>
              <a:ext uri="{FF2B5EF4-FFF2-40B4-BE49-F238E27FC236}">
                <a16:creationId xmlns:a16="http://schemas.microsoft.com/office/drawing/2014/main" id="{3A784F05-9844-8423-41BF-E8A55FCC0A42}"/>
              </a:ext>
            </a:extLst>
          </p:cNvPr>
          <p:cNvSpPr txBox="1">
            <a:spLocks/>
          </p:cNvSpPr>
          <p:nvPr/>
        </p:nvSpPr>
        <p:spPr>
          <a:xfrm>
            <a:off x="-3939" y="5256"/>
            <a:ext cx="12197254" cy="13517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000000"/>
                </a:solidFill>
                <a:latin typeface="Times New Roman"/>
                <a:ea typeface="Calibri"/>
                <a:cs typeface="Calibri"/>
              </a:rPr>
              <a:t>Selective Reserves</a:t>
            </a:r>
            <a:r>
              <a:rPr lang="en-US" sz="3200" dirty="0">
                <a:solidFill>
                  <a:srgbClr val="000000"/>
                </a:solidFill>
                <a:latin typeface="Times New Roman"/>
                <a:ea typeface="Calibri"/>
                <a:cs typeface="Calibri"/>
              </a:rPr>
              <a:t> </a:t>
            </a:r>
            <a:br>
              <a:rPr lang="en-US" sz="2800" dirty="0">
                <a:solidFill>
                  <a:srgbClr val="000000"/>
                </a:solidFill>
                <a:latin typeface="Calibri"/>
                <a:ea typeface="Calibri"/>
                <a:cs typeface="Calibri"/>
              </a:rPr>
            </a:br>
            <a:r>
              <a:rPr lang="en-US" sz="2000" dirty="0">
                <a:solidFill>
                  <a:srgbClr val="000000"/>
                </a:solidFill>
                <a:latin typeface="Times New Roman"/>
                <a:ea typeface="Calibri"/>
                <a:cs typeface="Times New Roman"/>
              </a:rPr>
              <a:t>Reserve Processing and Affiliation Center (RPAC)</a:t>
            </a:r>
            <a:endParaRPr lang="en-US" sz="1800" dirty="0">
              <a:solidFill>
                <a:srgbClr val="000000"/>
              </a:solidFill>
              <a:latin typeface="Times New Roman"/>
              <a:ea typeface="Calibri"/>
              <a:cs typeface="Calibri"/>
            </a:endParaRPr>
          </a:p>
        </p:txBody>
      </p:sp>
    </p:spTree>
    <p:extLst>
      <p:ext uri="{BB962C8B-B14F-4D97-AF65-F5344CB8AC3E}">
        <p14:creationId xmlns:p14="http://schemas.microsoft.com/office/powerpoint/2010/main" val="1820734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 y="-3313"/>
            <a:ext cx="12194208" cy="1118560"/>
          </a:xfrm>
        </p:spPr>
        <p:txBody>
          <a:bodyPr>
            <a:normAutofit/>
          </a:bodyPr>
          <a:lstStyle/>
          <a:p>
            <a:pPr algn="ctr"/>
            <a:r>
              <a:rPr lang="en-US" sz="3200" b="1" i="0" dirty="0">
                <a:solidFill>
                  <a:srgbClr val="000000"/>
                </a:solidFill>
                <a:latin typeface="Times New Roman"/>
                <a:cs typeface="Times New Roman"/>
              </a:rPr>
              <a:t>Enabling Objectives</a:t>
            </a:r>
          </a:p>
        </p:txBody>
      </p:sp>
      <p:sp>
        <p:nvSpPr>
          <p:cNvPr id="3" name="Content Placeholder 2"/>
          <p:cNvSpPr>
            <a:spLocks noGrp="1"/>
          </p:cNvSpPr>
          <p:nvPr>
            <p:ph idx="1"/>
          </p:nvPr>
        </p:nvSpPr>
        <p:spPr>
          <a:xfrm>
            <a:off x="989496" y="1233824"/>
            <a:ext cx="10058400" cy="4687614"/>
          </a:xfrm>
        </p:spPr>
        <p:txBody>
          <a:bodyPr vert="horz" lIns="91440" tIns="45720" rIns="91440" bIns="45720" rtlCol="0" anchor="t">
            <a:normAutofit fontScale="92500" lnSpcReduction="20000"/>
          </a:bodyPr>
          <a:lstStyle/>
          <a:p>
            <a:pPr>
              <a:spcAft>
                <a:spcPts val="750"/>
              </a:spcAft>
            </a:pPr>
            <a:r>
              <a:rPr lang="en-US" sz="2000" b="0" i="0" dirty="0">
                <a:solidFill>
                  <a:srgbClr val="000000"/>
                </a:solidFill>
                <a:latin typeface="Times New Roman"/>
                <a:cs typeface="Times New Roman"/>
              </a:rPr>
              <a:t>STATE the purpose of Transition Assistance Program (TAP)</a:t>
            </a:r>
          </a:p>
          <a:p>
            <a:pPr>
              <a:spcAft>
                <a:spcPts val="750"/>
              </a:spcAft>
            </a:pPr>
            <a:r>
              <a:rPr lang="en-US" sz="2000" b="0" i="0" dirty="0">
                <a:solidFill>
                  <a:srgbClr val="000000"/>
                </a:solidFill>
                <a:latin typeface="Times New Roman"/>
                <a:cs typeface="Times New Roman"/>
              </a:rPr>
              <a:t>IDENTIFY the Military Life </a:t>
            </a:r>
            <a:r>
              <a:rPr lang="en-US" sz="2000" dirty="0">
                <a:solidFill>
                  <a:srgbClr val="000000"/>
                </a:solidFill>
                <a:latin typeface="Times New Roman"/>
                <a:cs typeface="Times New Roman"/>
              </a:rPr>
              <a:t>Cycles</a:t>
            </a:r>
            <a:endParaRPr lang="en-US" sz="2000" dirty="0">
              <a:solidFill>
                <a:srgbClr val="000000"/>
              </a:solidFill>
              <a:latin typeface="Times New Roman"/>
              <a:ea typeface="Calibri"/>
              <a:cs typeface="Times New Roman"/>
            </a:endParaRPr>
          </a:p>
          <a:p>
            <a:pPr>
              <a:spcAft>
                <a:spcPts val="750"/>
              </a:spcAft>
            </a:pPr>
            <a:r>
              <a:rPr lang="en-US" sz="2000" dirty="0">
                <a:solidFill>
                  <a:srgbClr val="000000"/>
                </a:solidFill>
                <a:latin typeface="Times New Roman"/>
                <a:cs typeface="Times New Roman"/>
              </a:rPr>
              <a:t>IDENTIFY</a:t>
            </a:r>
            <a:r>
              <a:rPr lang="en-US" sz="2000" b="0" i="0" dirty="0">
                <a:solidFill>
                  <a:srgbClr val="000000"/>
                </a:solidFill>
                <a:latin typeface="Times New Roman"/>
                <a:cs typeface="Times New Roman"/>
              </a:rPr>
              <a:t> the requirements of TAP</a:t>
            </a:r>
            <a:endParaRPr lang="en-US" sz="2000" b="0" i="0" dirty="0">
              <a:solidFill>
                <a:srgbClr val="000000"/>
              </a:solidFill>
              <a:latin typeface="Times New Roman"/>
              <a:ea typeface="Calibri"/>
              <a:cs typeface="Times New Roman"/>
            </a:endParaRPr>
          </a:p>
          <a:p>
            <a:pPr>
              <a:spcAft>
                <a:spcPts val="750"/>
              </a:spcAft>
            </a:pPr>
            <a:r>
              <a:rPr lang="en-US" sz="2000" b="0" i="0" dirty="0">
                <a:solidFill>
                  <a:srgbClr val="000000"/>
                </a:solidFill>
                <a:latin typeface="Times New Roman"/>
                <a:cs typeface="Times New Roman"/>
              </a:rPr>
              <a:t>DESCRIBE Military Service Obligation (MSO) and 4-2-2 Military Service Obligation</a:t>
            </a:r>
            <a:endParaRPr lang="en-US" sz="2000" b="0" i="0">
              <a:solidFill>
                <a:srgbClr val="000000"/>
              </a:solidFill>
              <a:latin typeface="Times New Roman"/>
              <a:ea typeface="Calibri"/>
              <a:cs typeface="Times New Roman"/>
            </a:endParaRPr>
          </a:p>
          <a:p>
            <a:pPr>
              <a:spcAft>
                <a:spcPts val="750"/>
              </a:spcAft>
            </a:pPr>
            <a:r>
              <a:rPr lang="en-US" sz="2000" b="0" i="0" dirty="0">
                <a:solidFill>
                  <a:srgbClr val="000000"/>
                </a:solidFill>
                <a:latin typeface="Times New Roman"/>
                <a:cs typeface="Times New Roman"/>
              </a:rPr>
              <a:t>STATE the purpose of the Navy Reserve </a:t>
            </a:r>
            <a:endParaRPr lang="en-US" sz="2000" strike="sngStrike">
              <a:solidFill>
                <a:srgbClr val="FF0000"/>
              </a:solidFill>
              <a:latin typeface="Times New Roman"/>
              <a:cs typeface="Times New Roman"/>
            </a:endParaRPr>
          </a:p>
          <a:p>
            <a:pPr>
              <a:spcAft>
                <a:spcPts val="750"/>
              </a:spcAft>
            </a:pPr>
            <a:r>
              <a:rPr lang="en-US" sz="2000" b="0" i="0" dirty="0">
                <a:solidFill>
                  <a:srgbClr val="000000"/>
                </a:solidFill>
                <a:latin typeface="Times New Roman"/>
                <a:cs typeface="Times New Roman"/>
              </a:rPr>
              <a:t>LIST the Navy Reserve categories</a:t>
            </a:r>
            <a:endParaRPr lang="en-US" sz="2000" b="0" i="0">
              <a:solidFill>
                <a:srgbClr val="000000"/>
              </a:solidFill>
              <a:latin typeface="Times New Roman"/>
              <a:ea typeface="Calibri"/>
              <a:cs typeface="Times New Roman"/>
            </a:endParaRPr>
          </a:p>
          <a:p>
            <a:pPr>
              <a:spcAft>
                <a:spcPts val="750"/>
              </a:spcAft>
            </a:pPr>
            <a:r>
              <a:rPr lang="en-US" sz="2000" b="0" i="0" dirty="0">
                <a:solidFill>
                  <a:srgbClr val="000000"/>
                </a:solidFill>
                <a:latin typeface="Times New Roman"/>
                <a:cs typeface="Times New Roman"/>
              </a:rPr>
              <a:t>IDENTIFY the benefits of the Navy Reserve</a:t>
            </a:r>
            <a:endParaRPr lang="en-US" sz="2000" b="0" i="0">
              <a:solidFill>
                <a:srgbClr val="000000"/>
              </a:solidFill>
              <a:latin typeface="Times New Roman"/>
              <a:ea typeface="Calibri"/>
              <a:cs typeface="Times New Roman"/>
            </a:endParaRPr>
          </a:p>
          <a:p>
            <a:pPr>
              <a:spcAft>
                <a:spcPts val="750"/>
              </a:spcAft>
            </a:pPr>
            <a:r>
              <a:rPr lang="en-US" sz="2000" b="0" i="0" dirty="0">
                <a:solidFill>
                  <a:srgbClr val="000000"/>
                </a:solidFill>
                <a:latin typeface="Times New Roman"/>
                <a:cs typeface="Times New Roman"/>
              </a:rPr>
              <a:t>IDENTIFY the Reserve Retirement requirements</a:t>
            </a:r>
            <a:endParaRPr lang="en-US" sz="2000" b="0" i="0">
              <a:solidFill>
                <a:srgbClr val="000000"/>
              </a:solidFill>
              <a:latin typeface="Times New Roman"/>
              <a:ea typeface="Calibri"/>
              <a:cs typeface="Times New Roman"/>
            </a:endParaRPr>
          </a:p>
          <a:p>
            <a:pPr>
              <a:spcAft>
                <a:spcPts val="750"/>
              </a:spcAft>
            </a:pPr>
            <a:r>
              <a:rPr lang="en-US" sz="2000" b="0" i="0" dirty="0">
                <a:solidFill>
                  <a:srgbClr val="000000"/>
                </a:solidFill>
                <a:latin typeface="Times New Roman"/>
                <a:cs typeface="Times New Roman"/>
              </a:rPr>
              <a:t>DESCRIBE the functions of the Reserve Processing and Affiliation Center (RPAC)</a:t>
            </a:r>
            <a:endParaRPr lang="en-US" sz="2000" b="0" i="0">
              <a:solidFill>
                <a:srgbClr val="000000"/>
              </a:solidFill>
              <a:latin typeface="Times New Roman"/>
              <a:ea typeface="Calibri"/>
              <a:cs typeface="Times New Roman"/>
            </a:endParaRPr>
          </a:p>
          <a:p>
            <a:pPr>
              <a:spcAft>
                <a:spcPts val="750"/>
              </a:spcAft>
            </a:pPr>
            <a:r>
              <a:rPr lang="en-US" sz="2000" b="0" i="0" dirty="0">
                <a:solidFill>
                  <a:srgbClr val="000000"/>
                </a:solidFill>
                <a:latin typeface="Times New Roman"/>
                <a:cs typeface="Times New Roman"/>
              </a:rPr>
              <a:t>IDENTIFY the role of the Command Career Counselor in the process to go Active Component to Reserve Component</a:t>
            </a:r>
            <a:endParaRPr lang="en-US" sz="2400" dirty="0">
              <a:latin typeface="Times New Roman"/>
              <a:cs typeface="Times New Roman"/>
            </a:endParaRPr>
          </a:p>
        </p:txBody>
      </p:sp>
    </p:spTree>
    <p:extLst>
      <p:ext uri="{BB962C8B-B14F-4D97-AF65-F5344CB8AC3E}">
        <p14:creationId xmlns:p14="http://schemas.microsoft.com/office/powerpoint/2010/main" val="27910854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 y="3451"/>
            <a:ext cx="12191342" cy="1499364"/>
          </a:xfrm>
        </p:spPr>
        <p:txBody>
          <a:bodyPr>
            <a:normAutofit/>
          </a:bodyPr>
          <a:lstStyle/>
          <a:p>
            <a:pPr algn="ctr"/>
            <a:r>
              <a:rPr lang="en-US" sz="3200" b="1" i="0" dirty="0">
                <a:solidFill>
                  <a:srgbClr val="000000"/>
                </a:solidFill>
                <a:latin typeface="Times New Roman"/>
                <a:cs typeface="Times New Roman"/>
              </a:rPr>
              <a:t>Transitional Assistance Management Program </a:t>
            </a:r>
            <a:br>
              <a:rPr lang="en-US" sz="2800" dirty="0">
                <a:solidFill>
                  <a:srgbClr val="000000"/>
                </a:solidFill>
                <a:latin typeface="Calibri"/>
              </a:rPr>
            </a:br>
            <a:r>
              <a:rPr lang="en-US" sz="2000" b="0" i="0" dirty="0">
                <a:solidFill>
                  <a:srgbClr val="000000"/>
                </a:solidFill>
                <a:latin typeface="Times New Roman"/>
                <a:cs typeface="Times New Roman"/>
              </a:rPr>
              <a:t>(TAMP)</a:t>
            </a:r>
          </a:p>
        </p:txBody>
      </p:sp>
      <p:sp>
        <p:nvSpPr>
          <p:cNvPr id="3" name="Content Placeholder 2"/>
          <p:cNvSpPr>
            <a:spLocks noGrp="1"/>
          </p:cNvSpPr>
          <p:nvPr>
            <p:ph sz="half" idx="1"/>
          </p:nvPr>
        </p:nvSpPr>
        <p:spPr>
          <a:xfrm>
            <a:off x="1066800" y="1295104"/>
            <a:ext cx="10058400" cy="5126984"/>
          </a:xfrm>
        </p:spPr>
        <p:txBody>
          <a:bodyPr vert="horz" lIns="91440" tIns="45720" rIns="91440" bIns="45720" rtlCol="0" anchor="t">
            <a:normAutofit/>
          </a:bodyPr>
          <a:lstStyle/>
          <a:p>
            <a:r>
              <a:rPr lang="en-US" sz="2000" b="0" i="0" dirty="0">
                <a:solidFill>
                  <a:srgbClr val="000000"/>
                </a:solidFill>
                <a:latin typeface="Times New Roman"/>
                <a:cs typeface="Times New Roman"/>
              </a:rPr>
              <a:t>Provides 180 days of premium-free TRICARE transitional health care benefits after regular TRICARE benefits end</a:t>
            </a:r>
            <a:r>
              <a:rPr lang="en-US" sz="2000" dirty="0">
                <a:solidFill>
                  <a:srgbClr val="000000"/>
                </a:solidFill>
                <a:latin typeface="Times New Roman"/>
                <a:cs typeface="Times New Roman"/>
              </a:rPr>
              <a:t>.</a:t>
            </a:r>
            <a:endParaRPr lang="en-US" sz="2000" b="0" i="0" dirty="0">
              <a:solidFill>
                <a:srgbClr val="000000"/>
              </a:solidFill>
              <a:latin typeface="Times New Roman"/>
              <a:cs typeface="Times New Roman"/>
            </a:endParaRPr>
          </a:p>
          <a:p>
            <a:r>
              <a:rPr lang="en-US" sz="2000" b="0" i="0" dirty="0">
                <a:solidFill>
                  <a:srgbClr val="000000"/>
                </a:solidFill>
                <a:latin typeface="Times New Roman"/>
                <a:cs typeface="Times New Roman"/>
              </a:rPr>
              <a:t>Starts the day after you separate from Active Duty</a:t>
            </a:r>
            <a:r>
              <a:rPr lang="en-US" sz="2000" dirty="0">
                <a:solidFill>
                  <a:srgbClr val="000000"/>
                </a:solidFill>
                <a:latin typeface="Times New Roman"/>
                <a:cs typeface="Times New Roman"/>
              </a:rPr>
              <a:t>.</a:t>
            </a:r>
            <a:endParaRPr lang="en-US" sz="2000" dirty="0">
              <a:solidFill>
                <a:srgbClr val="000000"/>
              </a:solidFill>
              <a:latin typeface="Times New Roman"/>
              <a:ea typeface="Calibri"/>
              <a:cs typeface="Times New Roman"/>
            </a:endParaRPr>
          </a:p>
          <a:p>
            <a:r>
              <a:rPr lang="en-US" sz="2000" b="0" i="0" dirty="0">
                <a:solidFill>
                  <a:srgbClr val="000000"/>
                </a:solidFill>
                <a:latin typeface="Times New Roman"/>
                <a:cs typeface="Times New Roman"/>
              </a:rPr>
              <a:t>Not automatic, as individuals must meet one of the six qualifying criterion as described below:</a:t>
            </a:r>
            <a:endParaRPr lang="en-US" sz="2000" b="0" i="0" dirty="0">
              <a:solidFill>
                <a:srgbClr val="000000"/>
              </a:solidFill>
              <a:latin typeface="Times New Roman"/>
              <a:ea typeface="Calibri"/>
              <a:cs typeface="Times New Roman"/>
            </a:endParaRPr>
          </a:p>
          <a:p>
            <a:pPr lvl="1"/>
            <a:r>
              <a:rPr lang="en-US" sz="2000" b="0" i="0" dirty="0">
                <a:solidFill>
                  <a:srgbClr val="000000"/>
                </a:solidFill>
                <a:latin typeface="Times New Roman"/>
                <a:cs typeface="Times New Roman"/>
              </a:rPr>
              <a:t>Involuntarily </a:t>
            </a:r>
            <a:r>
              <a:rPr lang="en-US" sz="2000" dirty="0">
                <a:solidFill>
                  <a:srgbClr val="000000"/>
                </a:solidFill>
                <a:latin typeface="Times New Roman"/>
                <a:cs typeface="Times New Roman"/>
              </a:rPr>
              <a:t>separated</a:t>
            </a:r>
            <a:r>
              <a:rPr lang="en-US" sz="2000" b="0" i="0" dirty="0">
                <a:solidFill>
                  <a:srgbClr val="000000"/>
                </a:solidFill>
                <a:latin typeface="Times New Roman"/>
                <a:cs typeface="Times New Roman"/>
              </a:rPr>
              <a:t> from active duty under honorable conditions</a:t>
            </a:r>
            <a:r>
              <a:rPr lang="en-US" sz="2000" dirty="0">
                <a:solidFill>
                  <a:srgbClr val="000000"/>
                </a:solidFill>
                <a:latin typeface="Times New Roman"/>
                <a:cs typeface="Times New Roman"/>
              </a:rPr>
              <a:t>.</a:t>
            </a:r>
            <a:endParaRPr lang="en-US" sz="2000" b="0" i="0" dirty="0">
              <a:solidFill>
                <a:srgbClr val="000000"/>
              </a:solidFill>
              <a:latin typeface="Times New Roman"/>
              <a:ea typeface="Calibri"/>
              <a:cs typeface="Times New Roman"/>
            </a:endParaRPr>
          </a:p>
          <a:p>
            <a:pPr lvl="1"/>
            <a:r>
              <a:rPr lang="en-US" sz="2000" b="0" i="0" dirty="0">
                <a:solidFill>
                  <a:srgbClr val="000000"/>
                </a:solidFill>
                <a:latin typeface="Times New Roman"/>
                <a:cs typeface="Times New Roman"/>
              </a:rPr>
              <a:t>A reservist separated from active duty after serving more than 30 days in support of a contingency operations/COVID-19 response/preplanned mission</a:t>
            </a:r>
            <a:r>
              <a:rPr lang="en-US" sz="2000" dirty="0">
                <a:solidFill>
                  <a:srgbClr val="000000"/>
                </a:solidFill>
                <a:latin typeface="Times New Roman"/>
                <a:cs typeface="Times New Roman"/>
              </a:rPr>
              <a:t>.</a:t>
            </a:r>
            <a:endParaRPr lang="en-US" sz="2000" b="0" i="0" dirty="0">
              <a:solidFill>
                <a:srgbClr val="000000"/>
              </a:solidFill>
              <a:latin typeface="Times New Roman"/>
              <a:ea typeface="Calibri"/>
              <a:cs typeface="Times New Roman"/>
            </a:endParaRPr>
          </a:p>
          <a:p>
            <a:pPr lvl="1"/>
            <a:r>
              <a:rPr lang="en-US" sz="2000" b="0" i="0" dirty="0">
                <a:solidFill>
                  <a:srgbClr val="000000"/>
                </a:solidFill>
                <a:latin typeface="Times New Roman"/>
                <a:cs typeface="Times New Roman"/>
              </a:rPr>
              <a:t>Separated from active duty following involuntary retention (stop-loss) in support of a contingency operation</a:t>
            </a:r>
            <a:r>
              <a:rPr lang="en-US" sz="2000" dirty="0">
                <a:solidFill>
                  <a:srgbClr val="000000"/>
                </a:solidFill>
                <a:latin typeface="Times New Roman"/>
                <a:cs typeface="Times New Roman"/>
              </a:rPr>
              <a:t>.</a:t>
            </a:r>
            <a:endParaRPr lang="en-US" sz="2000" b="0" i="0" dirty="0">
              <a:solidFill>
                <a:srgbClr val="000000"/>
              </a:solidFill>
              <a:latin typeface="Times New Roman"/>
              <a:ea typeface="Calibri"/>
              <a:cs typeface="Times New Roman"/>
            </a:endParaRPr>
          </a:p>
          <a:p>
            <a:pPr lvl="1"/>
            <a:r>
              <a:rPr lang="en-US" sz="2000" dirty="0">
                <a:solidFill>
                  <a:srgbClr val="000000"/>
                </a:solidFill>
                <a:latin typeface="Times New Roman"/>
                <a:cs typeface="Times New Roman"/>
              </a:rPr>
              <a:t>Separated</a:t>
            </a:r>
            <a:r>
              <a:rPr lang="en-US" sz="2000" b="0" i="0" dirty="0">
                <a:solidFill>
                  <a:srgbClr val="000000"/>
                </a:solidFill>
                <a:latin typeface="Times New Roman"/>
                <a:cs typeface="Times New Roman"/>
              </a:rPr>
              <a:t> from military service following a voluntary agreement to remain on active duty for 1 year or less in support of a contingency operation</a:t>
            </a:r>
            <a:r>
              <a:rPr lang="en-US" sz="2000" dirty="0">
                <a:solidFill>
                  <a:srgbClr val="000000"/>
                </a:solidFill>
                <a:latin typeface="Times New Roman"/>
                <a:cs typeface="Times New Roman"/>
              </a:rPr>
              <a:t>.</a:t>
            </a:r>
            <a:endParaRPr lang="en-US" sz="2000" b="0" i="0" dirty="0">
              <a:solidFill>
                <a:srgbClr val="000000"/>
              </a:solidFill>
              <a:latin typeface="Times New Roman"/>
              <a:ea typeface="Calibri"/>
              <a:cs typeface="Times New Roman"/>
            </a:endParaRPr>
          </a:p>
          <a:p>
            <a:pPr lvl="1"/>
            <a:r>
              <a:rPr lang="en-US" sz="2000" b="0" i="0" dirty="0">
                <a:solidFill>
                  <a:srgbClr val="000000"/>
                </a:solidFill>
                <a:latin typeface="Times New Roman"/>
                <a:cs typeface="Times New Roman"/>
              </a:rPr>
              <a:t>Receiving a sole survivorship discharge</a:t>
            </a:r>
            <a:r>
              <a:rPr lang="en-US" sz="2000" dirty="0">
                <a:solidFill>
                  <a:srgbClr val="000000"/>
                </a:solidFill>
                <a:latin typeface="Times New Roman"/>
                <a:cs typeface="Times New Roman"/>
              </a:rPr>
              <a:t>.</a:t>
            </a:r>
            <a:endParaRPr lang="en-US" sz="2000" b="0" i="0" dirty="0">
              <a:solidFill>
                <a:srgbClr val="000000"/>
              </a:solidFill>
              <a:latin typeface="Times New Roman"/>
              <a:ea typeface="Calibri"/>
              <a:cs typeface="Times New Roman"/>
            </a:endParaRPr>
          </a:p>
          <a:p>
            <a:pPr lvl="1"/>
            <a:r>
              <a:rPr lang="en-US" sz="2000" b="0" i="0" dirty="0">
                <a:solidFill>
                  <a:srgbClr val="000000"/>
                </a:solidFill>
                <a:latin typeface="Times New Roman"/>
                <a:cs typeface="Times New Roman"/>
              </a:rPr>
              <a:t>Separated from active duty and </a:t>
            </a:r>
            <a:r>
              <a:rPr lang="en-US" sz="2000" dirty="0">
                <a:solidFill>
                  <a:srgbClr val="000000"/>
                </a:solidFill>
                <a:latin typeface="Times New Roman"/>
                <a:cs typeface="Times New Roman"/>
              </a:rPr>
              <a:t>agreed</a:t>
            </a:r>
            <a:r>
              <a:rPr lang="en-US" sz="2000" b="0" i="0" dirty="0">
                <a:solidFill>
                  <a:srgbClr val="000000"/>
                </a:solidFill>
                <a:latin typeface="Times New Roman"/>
                <a:cs typeface="Times New Roman"/>
              </a:rPr>
              <a:t> to become a member (affiliate)</a:t>
            </a:r>
            <a:r>
              <a:rPr lang="en-US" sz="2000" dirty="0">
                <a:solidFill>
                  <a:srgbClr val="000000"/>
                </a:solidFill>
                <a:latin typeface="Times New Roman"/>
                <a:cs typeface="Times New Roman"/>
              </a:rPr>
              <a:t> with</a:t>
            </a:r>
            <a:r>
              <a:rPr lang="en-US" sz="2000" b="0" i="0" dirty="0">
                <a:solidFill>
                  <a:srgbClr val="000000"/>
                </a:solidFill>
                <a:latin typeface="Times New Roman"/>
                <a:cs typeface="Times New Roman"/>
              </a:rPr>
              <a:t> the Selected Reserve the day following the last day of active duty</a:t>
            </a:r>
            <a:r>
              <a:rPr lang="en-US" sz="2000" dirty="0">
                <a:solidFill>
                  <a:srgbClr val="000000"/>
                </a:solidFill>
                <a:latin typeface="Times New Roman"/>
                <a:cs typeface="Times New Roman"/>
              </a:rPr>
              <a:t>.</a:t>
            </a:r>
            <a:endParaRPr lang="en-US" sz="2000" b="0" i="0" dirty="0">
              <a:solidFill>
                <a:srgbClr val="000000"/>
              </a:solidFill>
              <a:latin typeface="Times New Roman"/>
              <a:ea typeface="Calibri"/>
              <a:cs typeface="Times New Roman"/>
            </a:endParaRPr>
          </a:p>
          <a:p>
            <a:pPr marL="342900" lvl="1" indent="0">
              <a:buNone/>
            </a:pPr>
            <a:endParaRPr lang="en-US" sz="1700"/>
          </a:p>
          <a:p>
            <a:pPr marL="342900" lvl="1" indent="0">
              <a:buNone/>
            </a:pPr>
            <a:endParaRPr lang="en-US" sz="1700"/>
          </a:p>
        </p:txBody>
      </p:sp>
    </p:spTree>
    <p:extLst>
      <p:ext uri="{BB962C8B-B14F-4D97-AF65-F5344CB8AC3E}">
        <p14:creationId xmlns:p14="http://schemas.microsoft.com/office/powerpoint/2010/main" val="12728591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0ED69DD3-939C-E595-F4F9-AC71FDF0FDB4}"/>
              </a:ext>
            </a:extLst>
          </p:cNvPr>
          <p:cNvGraphicFramePr>
            <a:graphicFrameLocks noGrp="1"/>
          </p:cNvGraphicFramePr>
          <p:nvPr>
            <p:ph idx="1"/>
            <p:extLst>
              <p:ext uri="{D42A27DB-BD31-4B8C-83A1-F6EECF244321}">
                <p14:modId xmlns:p14="http://schemas.microsoft.com/office/powerpoint/2010/main" val="75867657"/>
              </p:ext>
            </p:extLst>
          </p:nvPr>
        </p:nvGraphicFramePr>
        <p:xfrm>
          <a:off x="692919" y="1374248"/>
          <a:ext cx="7886700" cy="4101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6" name="TextBox 35">
            <a:extLst>
              <a:ext uri="{FF2B5EF4-FFF2-40B4-BE49-F238E27FC236}">
                <a16:creationId xmlns:a16="http://schemas.microsoft.com/office/drawing/2014/main" id="{9F5C7359-7EC2-F173-5E1E-C85EF9F7F4D8}"/>
              </a:ext>
            </a:extLst>
          </p:cNvPr>
          <p:cNvSpPr txBox="1"/>
          <p:nvPr/>
        </p:nvSpPr>
        <p:spPr>
          <a:xfrm>
            <a:off x="8460828" y="1379483"/>
            <a:ext cx="3310758" cy="2585323"/>
          </a:xfrm>
          <a:prstGeom prst="rect">
            <a:avLst/>
          </a:prstGeom>
          <a:noFill/>
          <a:ln w="57150">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Times New Roman" panose="02020603050405020304" pitchFamily="18" charset="0"/>
                <a:cs typeface="Times New Roman" panose="02020603050405020304" pitchFamily="18" charset="0"/>
              </a:rPr>
              <a:t>CCC to assist member in completing documents: </a:t>
            </a:r>
          </a:p>
          <a:p>
            <a:pPr marL="285750" indent="-285750">
              <a:buFont typeface="Calibri"/>
              <a:buChar char="-"/>
            </a:pPr>
            <a:r>
              <a:rPr lang="en-US" dirty="0">
                <a:latin typeface="Times New Roman" panose="02020603050405020304" pitchFamily="18" charset="0"/>
                <a:cs typeface="Times New Roman" panose="02020603050405020304" pitchFamily="18" charset="0"/>
              </a:rPr>
              <a:t>NAVPERS 1306/97: Reserve Affiliation Screening Checklist and contact information sheet. </a:t>
            </a:r>
          </a:p>
          <a:p>
            <a:pPr marL="285750" indent="-285750">
              <a:buFont typeface="Calibri"/>
              <a:buChar char="-"/>
            </a:pPr>
            <a:r>
              <a:rPr lang="en-US" dirty="0">
                <a:latin typeface="Times New Roman" panose="02020603050405020304" pitchFamily="18" charset="0"/>
                <a:cs typeface="Times New Roman" panose="02020603050405020304" pitchFamily="18" charset="0"/>
              </a:rPr>
              <a:t>SELRES Enlistment Contract/ PG13s as required. </a:t>
            </a:r>
          </a:p>
          <a:p>
            <a:endParaRPr lang="en-US" dirty="0"/>
          </a:p>
        </p:txBody>
      </p:sp>
      <p:cxnSp>
        <p:nvCxnSpPr>
          <p:cNvPr id="53" name="Straight Arrow Connector 52">
            <a:extLst>
              <a:ext uri="{FF2B5EF4-FFF2-40B4-BE49-F238E27FC236}">
                <a16:creationId xmlns:a16="http://schemas.microsoft.com/office/drawing/2014/main" id="{6C494172-FE7C-DCF9-5B69-43FCF9E27008}"/>
              </a:ext>
            </a:extLst>
          </p:cNvPr>
          <p:cNvCxnSpPr/>
          <p:nvPr/>
        </p:nvCxnSpPr>
        <p:spPr>
          <a:xfrm flipV="1">
            <a:off x="7593725" y="2561894"/>
            <a:ext cx="840826" cy="446690"/>
          </a:xfrm>
          <a:prstGeom prst="straightConnector1">
            <a:avLst/>
          </a:prstGeom>
          <a:ln w="57150">
            <a:solidFill>
              <a:schemeClr val="accent6"/>
            </a:solidFill>
            <a:tailEnd type="triangle"/>
          </a:ln>
        </p:spPr>
        <p:style>
          <a:lnRef idx="2">
            <a:schemeClr val="accent1"/>
          </a:lnRef>
          <a:fillRef idx="0">
            <a:schemeClr val="accent1"/>
          </a:fillRef>
          <a:effectRef idx="1">
            <a:schemeClr val="accent1"/>
          </a:effectRef>
          <a:fontRef idx="minor">
            <a:schemeClr val="tx1"/>
          </a:fontRef>
        </p:style>
      </p:cxnSp>
      <p:sp>
        <p:nvSpPr>
          <p:cNvPr id="55" name="Title 1">
            <a:extLst>
              <a:ext uri="{FF2B5EF4-FFF2-40B4-BE49-F238E27FC236}">
                <a16:creationId xmlns:a16="http://schemas.microsoft.com/office/drawing/2014/main" id="{43BEB504-035C-E8A3-F2CC-B88F1DE94EFC}"/>
              </a:ext>
            </a:extLst>
          </p:cNvPr>
          <p:cNvSpPr txBox="1">
            <a:spLocks/>
          </p:cNvSpPr>
          <p:nvPr/>
        </p:nvSpPr>
        <p:spPr>
          <a:xfrm>
            <a:off x="-3939" y="5256"/>
            <a:ext cx="12197254" cy="13517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000000"/>
                </a:solidFill>
                <a:latin typeface="Times New Roman"/>
                <a:ea typeface="Calibri"/>
                <a:cs typeface="Calibri"/>
              </a:rPr>
              <a:t>Selective Reserves</a:t>
            </a:r>
            <a:r>
              <a:rPr lang="en-US" sz="3200" dirty="0">
                <a:solidFill>
                  <a:srgbClr val="000000"/>
                </a:solidFill>
                <a:latin typeface="Times New Roman"/>
                <a:ea typeface="Calibri"/>
                <a:cs typeface="Calibri"/>
              </a:rPr>
              <a:t> </a:t>
            </a:r>
            <a:br>
              <a:rPr lang="en-US" sz="2800" dirty="0">
                <a:solidFill>
                  <a:srgbClr val="000000"/>
                </a:solidFill>
                <a:latin typeface="Calibri"/>
                <a:ea typeface="Calibri"/>
                <a:cs typeface="Calibri"/>
              </a:rPr>
            </a:br>
            <a:r>
              <a:rPr lang="en-US" sz="2000" dirty="0">
                <a:solidFill>
                  <a:srgbClr val="000000"/>
                </a:solidFill>
                <a:latin typeface="Times New Roman"/>
                <a:ea typeface="Calibri"/>
                <a:cs typeface="Calibri"/>
              </a:rPr>
              <a:t>CCC Role for SELRES Affiliation</a:t>
            </a:r>
            <a:endParaRPr lang="en-US" sz="2000" dirty="0">
              <a:solidFill>
                <a:srgbClr val="000000"/>
              </a:solidFill>
              <a:latin typeface="Times New Roman"/>
              <a:ea typeface="Calibri"/>
              <a:cs typeface="Times New Roman"/>
            </a:endParaRPr>
          </a:p>
        </p:txBody>
      </p:sp>
    </p:spTree>
    <p:extLst>
      <p:ext uri="{BB962C8B-B14F-4D97-AF65-F5344CB8AC3E}">
        <p14:creationId xmlns:p14="http://schemas.microsoft.com/office/powerpoint/2010/main" val="533363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9DA9D2E-F1C5-722B-77D6-9842CA469A6D}"/>
              </a:ext>
            </a:extLst>
          </p:cNvPr>
          <p:cNvSpPr txBox="1">
            <a:spLocks/>
          </p:cNvSpPr>
          <p:nvPr/>
        </p:nvSpPr>
        <p:spPr>
          <a:xfrm>
            <a:off x="-3939" y="5256"/>
            <a:ext cx="12197254" cy="13517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000000"/>
                </a:solidFill>
                <a:latin typeface="Times New Roman"/>
                <a:ea typeface="Calibri"/>
                <a:cs typeface="Calibri"/>
              </a:rPr>
              <a:t>Selective Reserves</a:t>
            </a:r>
            <a:r>
              <a:rPr lang="en-US" sz="3200" dirty="0">
                <a:solidFill>
                  <a:srgbClr val="000000"/>
                </a:solidFill>
                <a:latin typeface="Times New Roman"/>
                <a:ea typeface="Calibri"/>
                <a:cs typeface="Calibri"/>
              </a:rPr>
              <a:t> </a:t>
            </a:r>
            <a:br>
              <a:rPr lang="en-US" sz="2800" dirty="0">
                <a:solidFill>
                  <a:srgbClr val="000000"/>
                </a:solidFill>
                <a:latin typeface="Calibri"/>
                <a:ea typeface="Calibri"/>
                <a:cs typeface="Calibri"/>
              </a:rPr>
            </a:br>
            <a:r>
              <a:rPr lang="en-US" sz="2000" dirty="0">
                <a:solidFill>
                  <a:srgbClr val="000000"/>
                </a:solidFill>
                <a:latin typeface="Times New Roman"/>
                <a:ea typeface="Calibri"/>
                <a:cs typeface="Calibri"/>
              </a:rPr>
              <a:t>NAVPERS 1306/97</a:t>
            </a:r>
          </a:p>
        </p:txBody>
      </p:sp>
      <p:pic>
        <p:nvPicPr>
          <p:cNvPr id="8" name="Picture 7">
            <a:extLst>
              <a:ext uri="{FF2B5EF4-FFF2-40B4-BE49-F238E27FC236}">
                <a16:creationId xmlns:a16="http://schemas.microsoft.com/office/drawing/2014/main" id="{D9A7F8AE-E797-BA9B-3B39-DE925D3EFD73}"/>
              </a:ext>
            </a:extLst>
          </p:cNvPr>
          <p:cNvPicPr>
            <a:picLocks noChangeAspect="1"/>
          </p:cNvPicPr>
          <p:nvPr/>
        </p:nvPicPr>
        <p:blipFill>
          <a:blip r:embed="rId2"/>
          <a:stretch>
            <a:fillRect/>
          </a:stretch>
        </p:blipFill>
        <p:spPr>
          <a:xfrm>
            <a:off x="2209800" y="1143000"/>
            <a:ext cx="7601341" cy="5092962"/>
          </a:xfrm>
          <a:prstGeom prst="rect">
            <a:avLst/>
          </a:prstGeom>
        </p:spPr>
      </p:pic>
    </p:spTree>
    <p:extLst>
      <p:ext uri="{BB962C8B-B14F-4D97-AF65-F5344CB8AC3E}">
        <p14:creationId xmlns:p14="http://schemas.microsoft.com/office/powerpoint/2010/main" val="4125352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 y="-5331"/>
            <a:ext cx="12197254" cy="1207212"/>
          </a:xfrm>
        </p:spPr>
        <p:txBody>
          <a:bodyPr>
            <a:normAutofit/>
          </a:bodyPr>
          <a:lstStyle/>
          <a:p>
            <a:pPr algn="ctr"/>
            <a:r>
              <a:rPr lang="en-US" sz="3200" b="1" i="0" dirty="0">
                <a:solidFill>
                  <a:srgbClr val="000000"/>
                </a:solidFill>
                <a:latin typeface="Times New Roman"/>
                <a:cs typeface="Times New Roman"/>
              </a:rPr>
              <a:t>Knowledge Check</a:t>
            </a:r>
          </a:p>
        </p:txBody>
      </p:sp>
      <p:sp>
        <p:nvSpPr>
          <p:cNvPr id="3" name="Content Placeholder 2"/>
          <p:cNvSpPr>
            <a:spLocks noGrp="1"/>
          </p:cNvSpPr>
          <p:nvPr>
            <p:ph idx="1"/>
          </p:nvPr>
        </p:nvSpPr>
        <p:spPr>
          <a:xfrm>
            <a:off x="1066800" y="1554769"/>
            <a:ext cx="10058400" cy="4101350"/>
          </a:xfrm>
        </p:spPr>
        <p:txBody>
          <a:bodyPr vert="horz" lIns="91440" tIns="45720" rIns="91440" bIns="45720" rtlCol="0" anchor="t">
            <a:normAutofit/>
          </a:bodyPr>
          <a:lstStyle/>
          <a:p>
            <a:pPr marL="457200" indent="-457200">
              <a:buFont typeface="+mj-lt"/>
              <a:buAutoNum type="arabicPeriod"/>
            </a:pPr>
            <a:r>
              <a:rPr lang="en-US" sz="2000" b="0" i="0" dirty="0">
                <a:solidFill>
                  <a:srgbClr val="000000"/>
                </a:solidFill>
                <a:latin typeface="Times New Roman"/>
                <a:cs typeface="Times New Roman"/>
              </a:rPr>
              <a:t>What are the Navy Reserve Categories?</a:t>
            </a:r>
            <a:endParaRPr lang="en-US" sz="2000" b="0" i="0">
              <a:solidFill>
                <a:srgbClr val="000000"/>
              </a:solidFill>
              <a:latin typeface="Times New Roman"/>
              <a:ea typeface="Calibri"/>
              <a:cs typeface="Times New Roman"/>
            </a:endParaRPr>
          </a:p>
          <a:p>
            <a:pPr marL="457200" indent="-457200">
              <a:buAutoNum type="arabicPeriod"/>
            </a:pPr>
            <a:endParaRPr lang="en-US" sz="2000" dirty="0">
              <a:latin typeface="Times New Roman"/>
              <a:ea typeface="Tahoma"/>
              <a:cs typeface="Tahoma"/>
            </a:endParaRPr>
          </a:p>
          <a:p>
            <a:pPr marL="457200" indent="-457200">
              <a:buAutoNum type="arabicPeriod"/>
            </a:pPr>
            <a:r>
              <a:rPr lang="en-US" sz="2000" b="0" i="0" dirty="0">
                <a:solidFill>
                  <a:srgbClr val="000000"/>
                </a:solidFill>
                <a:latin typeface="Times New Roman"/>
                <a:ea typeface="Tahoma"/>
                <a:cs typeface="Tahoma"/>
              </a:rPr>
              <a:t>Explain the 4-2-2 Military Service Obligation.</a:t>
            </a:r>
          </a:p>
          <a:p>
            <a:pPr marL="457200" indent="-457200">
              <a:buFont typeface="+mj-lt"/>
              <a:buAutoNum type="arabicPeriod"/>
            </a:pPr>
            <a:endParaRPr lang="en-US" sz="2000" dirty="0">
              <a:latin typeface="Times New Roman"/>
              <a:cs typeface="Times New Roman"/>
            </a:endParaRPr>
          </a:p>
          <a:p>
            <a:pPr marL="457200" indent="-457200">
              <a:buFont typeface="+mj-lt"/>
              <a:buAutoNum type="arabicPeriod"/>
            </a:pPr>
            <a:r>
              <a:rPr lang="en-US" sz="2000" b="0" i="0" dirty="0">
                <a:solidFill>
                  <a:srgbClr val="000000"/>
                </a:solidFill>
                <a:latin typeface="Times New Roman"/>
                <a:cs typeface="Times New Roman"/>
              </a:rPr>
              <a:t>List five benefits of the SELRES. </a:t>
            </a:r>
            <a:endParaRPr lang="en-US" sz="2000" b="0" i="0">
              <a:solidFill>
                <a:srgbClr val="000000"/>
              </a:solidFill>
              <a:latin typeface="Times New Roman"/>
              <a:ea typeface="Calibri"/>
              <a:cs typeface="Times New Roman"/>
            </a:endParaRPr>
          </a:p>
          <a:p>
            <a:pPr marL="0" indent="0">
              <a:buNone/>
            </a:pPr>
            <a:r>
              <a:rPr lang="en-US" sz="2000" b="0" i="0" dirty="0">
                <a:solidFill>
                  <a:srgbClr val="000000"/>
                </a:solidFill>
                <a:latin typeface="Times New Roman"/>
                <a:cs typeface="Times New Roman"/>
              </a:rPr>
              <a:t>	</a:t>
            </a:r>
            <a:endParaRPr lang="en-US" sz="2000" b="0" i="0">
              <a:solidFill>
                <a:srgbClr val="000000"/>
              </a:solidFill>
              <a:latin typeface="Times New Roman"/>
              <a:ea typeface="Calibri"/>
              <a:cs typeface="Times New Roman"/>
            </a:endParaRPr>
          </a:p>
          <a:p>
            <a:pPr marL="457200" indent="-457200">
              <a:buAutoNum type="arabicPeriod" startAt="4"/>
            </a:pPr>
            <a:r>
              <a:rPr lang="en-US" sz="2000" b="0" i="0" dirty="0">
                <a:solidFill>
                  <a:srgbClr val="000000"/>
                </a:solidFill>
                <a:latin typeface="Times New Roman"/>
                <a:cs typeface="Times New Roman"/>
              </a:rPr>
              <a:t>If a Sailor joins the SELRES regardless of active duty separation date, how long will their involuntary mobilization deferment be?</a:t>
            </a:r>
            <a:endParaRPr lang="en-US" sz="2000" b="0" i="0" dirty="0">
              <a:solidFill>
                <a:srgbClr val="000000"/>
              </a:solidFill>
              <a:latin typeface="Times New Roman"/>
              <a:ea typeface="Calibri"/>
              <a:cs typeface="Times New Roman"/>
            </a:endParaRPr>
          </a:p>
          <a:p>
            <a:pPr marL="0" indent="0">
              <a:buNone/>
            </a:pPr>
            <a:endParaRPr lang="en-US"/>
          </a:p>
          <a:p>
            <a:pPr marL="457200" indent="-457200">
              <a:buFont typeface="+mj-lt"/>
              <a:buAutoNum type="arabicPeriod" startAt="3"/>
            </a:pPr>
            <a:endParaRPr lang="en-US"/>
          </a:p>
        </p:txBody>
      </p:sp>
    </p:spTree>
    <p:extLst>
      <p:ext uri="{BB962C8B-B14F-4D97-AF65-F5344CB8AC3E}">
        <p14:creationId xmlns:p14="http://schemas.microsoft.com/office/powerpoint/2010/main" val="270035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 y="2628"/>
            <a:ext cx="12197254" cy="1159915"/>
          </a:xfrm>
        </p:spPr>
        <p:txBody>
          <a:bodyPr>
            <a:normAutofit/>
          </a:bodyPr>
          <a:lstStyle/>
          <a:p>
            <a:pPr algn="ctr"/>
            <a:r>
              <a:rPr lang="en-US" sz="3200" b="1" i="0" dirty="0">
                <a:solidFill>
                  <a:srgbClr val="000000"/>
                </a:solidFill>
                <a:latin typeface="Times New Roman"/>
                <a:cs typeface="Times New Roman"/>
              </a:rPr>
              <a:t>Summary and Review</a:t>
            </a:r>
          </a:p>
        </p:txBody>
      </p:sp>
      <p:sp>
        <p:nvSpPr>
          <p:cNvPr id="3" name="Content Placeholder 2"/>
          <p:cNvSpPr>
            <a:spLocks noGrp="1"/>
          </p:cNvSpPr>
          <p:nvPr>
            <p:ph idx="1"/>
          </p:nvPr>
        </p:nvSpPr>
        <p:spPr>
          <a:xfrm>
            <a:off x="1066800" y="1554769"/>
            <a:ext cx="10058400" cy="4880755"/>
          </a:xfrm>
        </p:spPr>
        <p:txBody>
          <a:bodyPr vert="horz" lIns="91440" tIns="45720" rIns="91440" bIns="45720" rtlCol="0" anchor="t">
            <a:normAutofit/>
          </a:bodyPr>
          <a:lstStyle/>
          <a:p>
            <a:pPr marL="0" indent="0">
              <a:buNone/>
            </a:pPr>
            <a:r>
              <a:rPr lang="en-US" sz="2000" b="0" i="0" dirty="0">
                <a:solidFill>
                  <a:srgbClr val="000000"/>
                </a:solidFill>
                <a:latin typeface="Times New Roman"/>
                <a:cs typeface="Times New Roman"/>
              </a:rPr>
              <a:t>In this lesson we discussed: </a:t>
            </a:r>
          </a:p>
          <a:p>
            <a:pPr lvl="1"/>
            <a:r>
              <a:rPr lang="en-US" sz="2000" b="0" i="0" dirty="0">
                <a:solidFill>
                  <a:srgbClr val="000000"/>
                </a:solidFill>
                <a:latin typeface="Times New Roman"/>
                <a:cs typeface="Times New Roman"/>
              </a:rPr>
              <a:t>The role of the Career Counselor regarding the Navy Reserves </a:t>
            </a:r>
            <a:endParaRPr lang="en-US" sz="2000" strike="sngStrike">
              <a:solidFill>
                <a:srgbClr val="FF0000"/>
              </a:solidFill>
              <a:latin typeface="Times New Roman"/>
              <a:cs typeface="Times New Roman"/>
            </a:endParaRPr>
          </a:p>
          <a:p>
            <a:pPr lvl="1"/>
            <a:r>
              <a:rPr lang="en-US" sz="2000" b="0" i="0" dirty="0">
                <a:solidFill>
                  <a:srgbClr val="000000"/>
                </a:solidFill>
                <a:latin typeface="Times New Roman"/>
                <a:cs typeface="Times New Roman"/>
              </a:rPr>
              <a:t>Purpose of the Navy Reserves </a:t>
            </a:r>
            <a:endParaRPr lang="en-US" sz="2000" strike="sngStrike">
              <a:solidFill>
                <a:srgbClr val="FF0000"/>
              </a:solidFill>
              <a:latin typeface="Times New Roman"/>
              <a:cs typeface="Times New Roman"/>
            </a:endParaRPr>
          </a:p>
          <a:p>
            <a:pPr lvl="1"/>
            <a:r>
              <a:rPr lang="en-US" sz="2000" b="0" i="0" dirty="0">
                <a:solidFill>
                  <a:srgbClr val="000000"/>
                </a:solidFill>
                <a:latin typeface="Times New Roman"/>
                <a:cs typeface="Times New Roman"/>
              </a:rPr>
              <a:t>Listed the Navy Reserve categories</a:t>
            </a:r>
            <a:endParaRPr lang="en-US" sz="2000">
              <a:latin typeface="Times New Roman"/>
              <a:ea typeface="Tahoma"/>
              <a:cs typeface="Times New Roman"/>
            </a:endParaRPr>
          </a:p>
          <a:p>
            <a:pPr lvl="1"/>
            <a:r>
              <a:rPr lang="en-US" sz="2000" b="0" i="0" dirty="0">
                <a:solidFill>
                  <a:srgbClr val="000000"/>
                </a:solidFill>
                <a:latin typeface="Times New Roman"/>
                <a:cs typeface="Times New Roman"/>
              </a:rPr>
              <a:t>Benefits of the Navy Reserves</a:t>
            </a:r>
            <a:endParaRPr lang="en-US" sz="2000">
              <a:latin typeface="Times New Roman"/>
              <a:ea typeface="Tahoma"/>
              <a:cs typeface="Times New Roman"/>
            </a:endParaRPr>
          </a:p>
          <a:p>
            <a:pPr lvl="1"/>
            <a:r>
              <a:rPr lang="en-US" sz="2000" b="0" i="0" dirty="0">
                <a:solidFill>
                  <a:srgbClr val="000000"/>
                </a:solidFill>
                <a:latin typeface="Times New Roman"/>
                <a:cs typeface="Times New Roman"/>
              </a:rPr>
              <a:t>The functions of the Reserve Processing and Affiliation Center (RPAC)</a:t>
            </a:r>
            <a:endParaRPr lang="en-US" sz="2100" dirty="0">
              <a:latin typeface="Times New Roman"/>
              <a:ea typeface="Tahoma"/>
              <a:cs typeface="Times New Roman"/>
            </a:endParaRPr>
          </a:p>
          <a:p>
            <a:pPr marL="0" indent="0">
              <a:buNone/>
            </a:pPr>
            <a:endParaRPr lang="en-US"/>
          </a:p>
        </p:txBody>
      </p:sp>
    </p:spTree>
    <p:extLst>
      <p:ext uri="{BB962C8B-B14F-4D97-AF65-F5344CB8AC3E}">
        <p14:creationId xmlns:p14="http://schemas.microsoft.com/office/powerpoint/2010/main" val="6373164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674C5B1-6927-A524-980D-1474F0BA06E3}"/>
              </a:ext>
            </a:extLst>
          </p:cNvPr>
          <p:cNvSpPr>
            <a:spLocks noGrp="1"/>
          </p:cNvSpPr>
          <p:nvPr>
            <p:ph idx="1"/>
          </p:nvPr>
        </p:nvSpPr>
        <p:spPr>
          <a:xfrm>
            <a:off x="-2627" y="2942897"/>
            <a:ext cx="12197254" cy="638012"/>
          </a:xfrm>
        </p:spPr>
        <p:txBody>
          <a:bodyPr vert="horz" lIns="91440" tIns="45720" rIns="91440" bIns="45720" rtlCol="0" anchor="t">
            <a:normAutofit/>
          </a:bodyPr>
          <a:lstStyle/>
          <a:p>
            <a:pPr marL="0" indent="0" algn="ctr">
              <a:buNone/>
            </a:pPr>
            <a:r>
              <a:rPr lang="en-US" sz="3200" b="1" dirty="0">
                <a:latin typeface="Times New Roman"/>
                <a:ea typeface="Calibri"/>
                <a:cs typeface="Calibri"/>
              </a:rPr>
              <a:t>Questions?</a:t>
            </a:r>
          </a:p>
        </p:txBody>
      </p:sp>
    </p:spTree>
    <p:extLst>
      <p:ext uri="{BB962C8B-B14F-4D97-AF65-F5344CB8AC3E}">
        <p14:creationId xmlns:p14="http://schemas.microsoft.com/office/powerpoint/2010/main" val="3186787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2" y="-3313"/>
            <a:ext cx="12094816" cy="1313001"/>
          </a:xfrm>
        </p:spPr>
        <p:txBody>
          <a:bodyPr>
            <a:normAutofit/>
          </a:bodyPr>
          <a:lstStyle/>
          <a:p>
            <a:pPr algn="ctr"/>
            <a:r>
              <a:rPr lang="en-US" sz="3200" b="1" i="0" dirty="0">
                <a:solidFill>
                  <a:srgbClr val="000000"/>
                </a:solidFill>
                <a:latin typeface="Times New Roman"/>
                <a:cs typeface="Times New Roman"/>
              </a:rPr>
              <a:t>References</a:t>
            </a:r>
          </a:p>
        </p:txBody>
      </p:sp>
      <p:sp>
        <p:nvSpPr>
          <p:cNvPr id="3" name="Content Placeholder 2"/>
          <p:cNvSpPr>
            <a:spLocks noGrp="1"/>
          </p:cNvSpPr>
          <p:nvPr>
            <p:ph idx="1"/>
          </p:nvPr>
        </p:nvSpPr>
        <p:spPr>
          <a:xfrm>
            <a:off x="1066800" y="1309688"/>
            <a:ext cx="10058400" cy="4593783"/>
          </a:xfrm>
        </p:spPr>
        <p:txBody>
          <a:bodyPr vert="horz" lIns="91440" tIns="45720" rIns="91440" bIns="45720" rtlCol="0" anchor="t">
            <a:normAutofit/>
          </a:bodyPr>
          <a:lstStyle/>
          <a:p>
            <a:pPr>
              <a:spcAft>
                <a:spcPts val="750"/>
              </a:spcAft>
            </a:pPr>
            <a:r>
              <a:rPr lang="en-US" sz="2000" b="0" i="0" dirty="0">
                <a:solidFill>
                  <a:srgbClr val="000000"/>
                </a:solidFill>
                <a:latin typeface="Times New Roman"/>
                <a:cs typeface="Times New Roman"/>
              </a:rPr>
              <a:t>NAVPERS 15878N</a:t>
            </a:r>
            <a:r>
              <a:rPr lang="en-US" sz="2000" dirty="0">
                <a:solidFill>
                  <a:srgbClr val="000000"/>
                </a:solidFill>
                <a:latin typeface="Times New Roman"/>
                <a:cs typeface="Times New Roman"/>
              </a:rPr>
              <a:t>: Career Counselor Handbook</a:t>
            </a:r>
            <a:endParaRPr lang="en-US" sz="2000" dirty="0">
              <a:latin typeface="Times New Roman"/>
              <a:cs typeface="Times New Roman"/>
            </a:endParaRPr>
          </a:p>
          <a:p>
            <a:pPr>
              <a:spcAft>
                <a:spcPts val="750"/>
              </a:spcAft>
            </a:pPr>
            <a:r>
              <a:rPr lang="en-US" sz="2000" b="0" i="0" dirty="0">
                <a:solidFill>
                  <a:srgbClr val="000000"/>
                </a:solidFill>
                <a:latin typeface="Times New Roman"/>
                <a:cs typeface="Times New Roman"/>
              </a:rPr>
              <a:t>NAVPERS 15560D</a:t>
            </a:r>
            <a:r>
              <a:rPr lang="en-US" sz="2000" dirty="0">
                <a:solidFill>
                  <a:srgbClr val="000000"/>
                </a:solidFill>
                <a:latin typeface="Times New Roman"/>
                <a:cs typeface="Times New Roman"/>
              </a:rPr>
              <a:t>: Navy Personnel Manual</a:t>
            </a:r>
            <a:endParaRPr lang="en-US" sz="2000" dirty="0">
              <a:latin typeface="Times New Roman"/>
              <a:ea typeface="Tahoma"/>
              <a:cs typeface="Times New Roman"/>
            </a:endParaRPr>
          </a:p>
          <a:p>
            <a:pPr>
              <a:spcAft>
                <a:spcPts val="750"/>
              </a:spcAft>
            </a:pPr>
            <a:r>
              <a:rPr lang="en-US" sz="2000" b="0" i="0" dirty="0">
                <a:solidFill>
                  <a:srgbClr val="000000"/>
                </a:solidFill>
                <a:latin typeface="Times New Roman"/>
                <a:cs typeface="Times New Roman"/>
              </a:rPr>
              <a:t>OPNAVINST 1900.2D</a:t>
            </a:r>
            <a:r>
              <a:rPr lang="en-US" sz="2000" dirty="0">
                <a:solidFill>
                  <a:srgbClr val="000000"/>
                </a:solidFill>
                <a:latin typeface="Times New Roman"/>
                <a:cs typeface="Times New Roman"/>
              </a:rPr>
              <a:t>: Navy Transition Assistance Program (TAP)</a:t>
            </a:r>
            <a:endParaRPr lang="en-US" sz="2000" dirty="0">
              <a:latin typeface="Times New Roman"/>
              <a:ea typeface="Tahoma"/>
              <a:cs typeface="Times New Roman"/>
            </a:endParaRPr>
          </a:p>
          <a:p>
            <a:pPr>
              <a:spcAft>
                <a:spcPts val="750"/>
              </a:spcAft>
            </a:pPr>
            <a:r>
              <a:rPr lang="en-US" sz="2000" b="0" i="0" u="none" strike="noStrike" baseline="0" dirty="0">
                <a:solidFill>
                  <a:srgbClr val="000000"/>
                </a:solidFill>
                <a:latin typeface="Times New Roman"/>
                <a:cs typeface="Times New Roman"/>
              </a:rPr>
              <a:t>OPNAVINST </a:t>
            </a:r>
            <a:r>
              <a:rPr lang="en-US" sz="2000" b="0" i="0" dirty="0">
                <a:solidFill>
                  <a:srgbClr val="000000"/>
                </a:solidFill>
                <a:latin typeface="Times New Roman"/>
                <a:cs typeface="Times New Roman"/>
              </a:rPr>
              <a:t>1040.11F</a:t>
            </a:r>
            <a:r>
              <a:rPr lang="en-US" sz="2000" dirty="0">
                <a:solidFill>
                  <a:srgbClr val="000000"/>
                </a:solidFill>
                <a:latin typeface="Times New Roman"/>
                <a:cs typeface="Times New Roman"/>
              </a:rPr>
              <a:t>: Navy Enlisted Retention and Career Development Program</a:t>
            </a:r>
            <a:endParaRPr lang="en-US" sz="2000" b="0" i="0" u="none" strike="noStrike" baseline="0" dirty="0">
              <a:latin typeface="Times New Roman"/>
              <a:ea typeface="Tahoma"/>
              <a:cs typeface="Times New Roman"/>
            </a:endParaRPr>
          </a:p>
          <a:p>
            <a:pPr>
              <a:spcAft>
                <a:spcPts val="750"/>
              </a:spcAft>
            </a:pPr>
            <a:r>
              <a:rPr lang="en-US" sz="2000" b="0" i="0" u="none" strike="noStrike" baseline="0" dirty="0">
                <a:solidFill>
                  <a:srgbClr val="000000"/>
                </a:solidFill>
                <a:latin typeface="Times New Roman"/>
                <a:cs typeface="Times New Roman"/>
              </a:rPr>
              <a:t>ALNAVRESFOR</a:t>
            </a:r>
            <a:r>
              <a:rPr lang="en-US" sz="2000" b="0" i="0" u="none" strike="noStrike" dirty="0">
                <a:solidFill>
                  <a:srgbClr val="000000"/>
                </a:solidFill>
                <a:latin typeface="Times New Roman"/>
                <a:cs typeface="Times New Roman"/>
              </a:rPr>
              <a:t> 015/22</a:t>
            </a:r>
            <a:r>
              <a:rPr lang="en-US" sz="2000" dirty="0">
                <a:solidFill>
                  <a:srgbClr val="000000"/>
                </a:solidFill>
                <a:latin typeface="Times New Roman"/>
                <a:cs typeface="Times New Roman"/>
              </a:rPr>
              <a:t>: The Mobilization Deferment Policy</a:t>
            </a:r>
            <a:endParaRPr lang="en-US" sz="2000" b="0" i="0" u="none" strike="noStrike" dirty="0">
              <a:latin typeface="Times New Roman"/>
              <a:ea typeface="Tahoma"/>
              <a:cs typeface="Times New Roman"/>
            </a:endParaRPr>
          </a:p>
          <a:p>
            <a:pPr>
              <a:spcAft>
                <a:spcPts val="750"/>
              </a:spcAft>
            </a:pPr>
            <a:r>
              <a:rPr lang="en-US" sz="2000" b="0" i="0" dirty="0">
                <a:solidFill>
                  <a:srgbClr val="000000"/>
                </a:solidFill>
                <a:latin typeface="Times New Roman"/>
                <a:cs typeface="Times New Roman"/>
              </a:rPr>
              <a:t>RESPERSMAN M1001.5</a:t>
            </a:r>
            <a:r>
              <a:rPr lang="en-US" sz="2000" dirty="0">
                <a:solidFill>
                  <a:srgbClr val="000000"/>
                </a:solidFill>
                <a:latin typeface="Times New Roman"/>
                <a:cs typeface="Times New Roman"/>
              </a:rPr>
              <a:t>: Navy Reserve Personnel Manual </a:t>
            </a:r>
            <a:endParaRPr lang="en-US" sz="2000" dirty="0">
              <a:latin typeface="Times New Roman"/>
              <a:ea typeface="Tahoma"/>
              <a:cs typeface="Times New Roman"/>
            </a:endParaRPr>
          </a:p>
          <a:p>
            <a:pPr>
              <a:spcAft>
                <a:spcPts val="750"/>
              </a:spcAft>
            </a:pPr>
            <a:r>
              <a:rPr lang="en-US" sz="2000" b="0" i="0" dirty="0">
                <a:solidFill>
                  <a:srgbClr val="000000"/>
                </a:solidFill>
                <a:latin typeface="Times New Roman"/>
                <a:cs typeface="Times New Roman"/>
              </a:rPr>
              <a:t>BUPERSINST 1001.39F</a:t>
            </a:r>
            <a:r>
              <a:rPr lang="en-US" sz="2000" dirty="0">
                <a:solidFill>
                  <a:srgbClr val="000000"/>
                </a:solidFill>
                <a:latin typeface="Times New Roman"/>
                <a:cs typeface="Times New Roman"/>
              </a:rPr>
              <a:t>: Administrative Procedures for Navy Reservists</a:t>
            </a:r>
            <a:endParaRPr lang="en-US" sz="2000" dirty="0">
              <a:latin typeface="Times New Roman"/>
              <a:ea typeface="Tahoma"/>
              <a:cs typeface="Times New Roman"/>
            </a:endParaRPr>
          </a:p>
          <a:p>
            <a:pPr>
              <a:spcAft>
                <a:spcPts val="750"/>
              </a:spcAft>
            </a:pPr>
            <a:r>
              <a:rPr lang="en-US" sz="2000" dirty="0">
                <a:solidFill>
                  <a:srgbClr val="000000"/>
                </a:solidFill>
                <a:latin typeface="Times New Roman"/>
                <a:cs typeface="Times New Roman"/>
              </a:rPr>
              <a:t>NAVADMIN 259/24:  SELRES Tuition Assistance Pilot Program</a:t>
            </a:r>
          </a:p>
          <a:p>
            <a:pPr>
              <a:spcAft>
                <a:spcPts val="750"/>
              </a:spcAft>
            </a:pPr>
            <a:r>
              <a:rPr lang="en-US" sz="2000" b="0" i="0" dirty="0">
                <a:solidFill>
                  <a:srgbClr val="000000"/>
                </a:solidFill>
                <a:latin typeface="Times New Roman"/>
                <a:cs typeface="Times New Roman"/>
              </a:rPr>
              <a:t>Website: https://www.mynavyhr.navy.mil/Career-Management/Transition/RPAC-Enlisted/</a:t>
            </a:r>
            <a:endParaRPr lang="en-US" sz="2000" dirty="0">
              <a:latin typeface="Times New Roman"/>
              <a:ea typeface="Tahoma"/>
              <a:cs typeface="Times New Roman"/>
            </a:endParaRPr>
          </a:p>
          <a:p>
            <a:pPr>
              <a:spcAft>
                <a:spcPts val="750"/>
              </a:spcAft>
            </a:pPr>
            <a:endParaRPr lang="en-US" sz="2000" b="0" i="0" dirty="0">
              <a:solidFill>
                <a:srgbClr val="000000"/>
              </a:solidFill>
              <a:latin typeface="Times New Roman"/>
              <a:ea typeface="Tahoma"/>
              <a:cs typeface="Times New Roman"/>
            </a:endParaRPr>
          </a:p>
        </p:txBody>
      </p:sp>
    </p:spTree>
    <p:extLst>
      <p:ext uri="{BB962C8B-B14F-4D97-AF65-F5344CB8AC3E}">
        <p14:creationId xmlns:p14="http://schemas.microsoft.com/office/powerpoint/2010/main" val="327890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 y="-4417"/>
            <a:ext cx="12105860" cy="1237905"/>
          </a:xfrm>
        </p:spPr>
        <p:txBody>
          <a:bodyPr>
            <a:normAutofit/>
          </a:bodyPr>
          <a:lstStyle/>
          <a:p>
            <a:pPr algn="ctr"/>
            <a:r>
              <a:rPr lang="en-US" sz="3200" b="1" i="0" dirty="0">
                <a:solidFill>
                  <a:srgbClr val="000000"/>
                </a:solidFill>
                <a:latin typeface="Times New Roman"/>
                <a:cs typeface="Times New Roman"/>
              </a:rPr>
              <a:t>Transition Assistance Program</a:t>
            </a:r>
            <a:br>
              <a:rPr lang="en-US" sz="3200" b="1" dirty="0">
                <a:solidFill>
                  <a:srgbClr val="000000"/>
                </a:solidFill>
                <a:latin typeface="Times New Roman"/>
                <a:cs typeface="Times New Roman"/>
              </a:rPr>
            </a:br>
            <a:r>
              <a:rPr lang="en-US" sz="2000" dirty="0">
                <a:solidFill>
                  <a:srgbClr val="000000"/>
                </a:solidFill>
                <a:latin typeface="Times New Roman"/>
                <a:cs typeface="Times New Roman"/>
              </a:rPr>
              <a:t>(TAP)</a:t>
            </a:r>
            <a:endParaRPr lang="en-US" sz="2000" i="0" dirty="0">
              <a:solidFill>
                <a:srgbClr val="000000"/>
              </a:solidFill>
              <a:latin typeface="Times New Roman"/>
              <a:cs typeface="Times New Roman"/>
            </a:endParaRPr>
          </a:p>
        </p:txBody>
      </p:sp>
      <p:sp>
        <p:nvSpPr>
          <p:cNvPr id="3" name="Content Placeholder 2"/>
          <p:cNvSpPr>
            <a:spLocks noGrp="1"/>
          </p:cNvSpPr>
          <p:nvPr>
            <p:ph idx="1"/>
          </p:nvPr>
        </p:nvSpPr>
        <p:spPr>
          <a:xfrm>
            <a:off x="1066800" y="1371600"/>
            <a:ext cx="10058400" cy="4931960"/>
          </a:xfrm>
        </p:spPr>
        <p:txBody>
          <a:bodyPr vert="horz" lIns="91440" tIns="45720" rIns="91440" bIns="45720" rtlCol="0" anchor="t">
            <a:normAutofit/>
          </a:bodyPr>
          <a:lstStyle/>
          <a:p>
            <a:r>
              <a:rPr lang="en-US" sz="2000" b="0" i="0" dirty="0">
                <a:solidFill>
                  <a:srgbClr val="000000"/>
                </a:solidFill>
                <a:latin typeface="Times New Roman"/>
                <a:cs typeface="Times New Roman"/>
              </a:rPr>
              <a:t>Reference: Title 10 U.S.C., Sections 1142, 1143, 1144</a:t>
            </a:r>
            <a:r>
              <a:rPr lang="en-US" sz="2000" dirty="0">
                <a:solidFill>
                  <a:srgbClr val="000000"/>
                </a:solidFill>
                <a:latin typeface="Times New Roman"/>
                <a:cs typeface="Times New Roman"/>
              </a:rPr>
              <a:t>,</a:t>
            </a:r>
            <a:r>
              <a:rPr lang="en-US" sz="2000" b="0" i="0" dirty="0">
                <a:solidFill>
                  <a:srgbClr val="000000"/>
                </a:solidFill>
                <a:latin typeface="Times New Roman"/>
                <a:cs typeface="Times New Roman"/>
              </a:rPr>
              <a:t> DODI </a:t>
            </a:r>
            <a:r>
              <a:rPr lang="en-US" sz="2000" dirty="0">
                <a:solidFill>
                  <a:srgbClr val="000000"/>
                </a:solidFill>
                <a:latin typeface="Times New Roman"/>
                <a:cs typeface="Times New Roman"/>
              </a:rPr>
              <a:t>1332.35, OPNAVINST</a:t>
            </a:r>
            <a:r>
              <a:rPr lang="en-US" sz="2000" b="0" i="0" dirty="0">
                <a:solidFill>
                  <a:srgbClr val="000000"/>
                </a:solidFill>
                <a:latin typeface="Times New Roman"/>
                <a:cs typeface="Times New Roman"/>
              </a:rPr>
              <a:t> 1900.2D</a:t>
            </a:r>
            <a:endParaRPr lang="en-US" sz="2000">
              <a:latin typeface="Times New Roman"/>
              <a:cs typeface="Times New Roman"/>
            </a:endParaRPr>
          </a:p>
          <a:p>
            <a:r>
              <a:rPr lang="en-US" sz="2000" b="0" i="0" dirty="0">
                <a:solidFill>
                  <a:srgbClr val="000000"/>
                </a:solidFill>
                <a:latin typeface="Times New Roman"/>
                <a:cs typeface="Times New Roman"/>
              </a:rPr>
              <a:t>Purpose: </a:t>
            </a:r>
            <a:endParaRPr lang="en-US" sz="2000" b="0" i="0">
              <a:solidFill>
                <a:srgbClr val="000000"/>
              </a:solidFill>
              <a:latin typeface="Times New Roman"/>
              <a:ea typeface="Calibri"/>
              <a:cs typeface="Times New Roman"/>
            </a:endParaRPr>
          </a:p>
          <a:p>
            <a:pPr lvl="1"/>
            <a:r>
              <a:rPr lang="en-US" sz="2000" b="0" i="0" dirty="0">
                <a:solidFill>
                  <a:srgbClr val="000000"/>
                </a:solidFill>
                <a:latin typeface="Times New Roman"/>
                <a:cs typeface="Times New Roman"/>
              </a:rPr>
              <a:t>TAP provides separating/retiring service members and their families with the skills, tools and self-confidence necessary to successfully re-enter into the civilian work force, pursue higher education, or technical training</a:t>
            </a:r>
            <a:endParaRPr lang="en-US" sz="2000" b="0" i="0">
              <a:solidFill>
                <a:srgbClr val="000000"/>
              </a:solidFill>
              <a:latin typeface="Times New Roman"/>
              <a:ea typeface="Calibri"/>
              <a:cs typeface="Times New Roman"/>
            </a:endParaRPr>
          </a:p>
          <a:p>
            <a:pPr lvl="1"/>
            <a:r>
              <a:rPr lang="en-US" sz="2000" b="0" i="0" dirty="0">
                <a:solidFill>
                  <a:srgbClr val="000000"/>
                </a:solidFill>
                <a:latin typeface="Times New Roman"/>
                <a:cs typeface="Times New Roman"/>
              </a:rPr>
              <a:t>The goal of the program is to provide professional career development resources throughout the military career life cycle (MLC) to best ensure success post Military Service</a:t>
            </a:r>
            <a:endParaRPr lang="en-US" sz="2000" dirty="0">
              <a:latin typeface="Times New Roman"/>
              <a:ea typeface="Tahoma"/>
              <a:cs typeface="Times New Roman"/>
            </a:endParaRPr>
          </a:p>
          <a:p>
            <a:pPr marL="0" indent="0">
              <a:buNone/>
            </a:pPr>
            <a:endParaRPr lang="en-US"/>
          </a:p>
          <a:p>
            <a:pPr marL="0" indent="0">
              <a:buNone/>
            </a:pPr>
            <a:endParaRPr lang="en-US"/>
          </a:p>
        </p:txBody>
      </p:sp>
    </p:spTree>
    <p:extLst>
      <p:ext uri="{BB962C8B-B14F-4D97-AF65-F5344CB8AC3E}">
        <p14:creationId xmlns:p14="http://schemas.microsoft.com/office/powerpoint/2010/main" val="739874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9054FC-C399-029B-D7E7-BEC40A068DA1}"/>
              </a:ext>
            </a:extLst>
          </p:cNvPr>
          <p:cNvPicPr>
            <a:picLocks noChangeAspect="1"/>
          </p:cNvPicPr>
          <p:nvPr/>
        </p:nvPicPr>
        <p:blipFill>
          <a:blip r:embed="rId3"/>
          <a:stretch>
            <a:fillRect/>
          </a:stretch>
        </p:blipFill>
        <p:spPr>
          <a:xfrm>
            <a:off x="1256748" y="803790"/>
            <a:ext cx="9689547" cy="5040592"/>
          </a:xfrm>
          <a:prstGeom prst="rect">
            <a:avLst/>
          </a:prstGeom>
        </p:spPr>
      </p:pic>
      <p:sp>
        <p:nvSpPr>
          <p:cNvPr id="5" name="Title 1">
            <a:extLst>
              <a:ext uri="{FF2B5EF4-FFF2-40B4-BE49-F238E27FC236}">
                <a16:creationId xmlns:a16="http://schemas.microsoft.com/office/drawing/2014/main" id="{561DC072-5544-1D0E-D9AA-2BD615EA76D7}"/>
              </a:ext>
            </a:extLst>
          </p:cNvPr>
          <p:cNvSpPr txBox="1">
            <a:spLocks/>
          </p:cNvSpPr>
          <p:nvPr/>
        </p:nvSpPr>
        <p:spPr>
          <a:xfrm>
            <a:off x="-1104" y="-4417"/>
            <a:ext cx="12105860" cy="1237905"/>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000000"/>
                </a:solidFill>
                <a:latin typeface="Times New Roman"/>
                <a:cs typeface="Times New Roman"/>
              </a:rPr>
              <a:t>Transition Assistance Program</a:t>
            </a:r>
            <a:br>
              <a:rPr lang="en-US" sz="3200" b="1" dirty="0">
                <a:solidFill>
                  <a:srgbClr val="000000"/>
                </a:solidFill>
                <a:latin typeface="Times New Roman"/>
                <a:cs typeface="Times New Roman"/>
              </a:rPr>
            </a:br>
            <a:r>
              <a:rPr lang="en-US" sz="2000" dirty="0">
                <a:solidFill>
                  <a:srgbClr val="000000"/>
                </a:solidFill>
                <a:latin typeface="Times New Roman"/>
                <a:cs typeface="Times New Roman"/>
              </a:rPr>
              <a:t>Military Life Cycle</a:t>
            </a:r>
          </a:p>
        </p:txBody>
      </p:sp>
    </p:spTree>
    <p:extLst>
      <p:ext uri="{BB962C8B-B14F-4D97-AF65-F5344CB8AC3E}">
        <p14:creationId xmlns:p14="http://schemas.microsoft.com/office/powerpoint/2010/main" val="3256953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1125" y="1022512"/>
            <a:ext cx="10058399" cy="2639301"/>
          </a:xfrm>
        </p:spPr>
        <p:txBody>
          <a:bodyPr vert="horz" lIns="91440" tIns="45720" rIns="91440" bIns="45720" rtlCol="0" anchor="t">
            <a:noAutofit/>
          </a:bodyPr>
          <a:lstStyle/>
          <a:p>
            <a:r>
              <a:rPr lang="en-US" sz="2200" b="0" i="0" dirty="0">
                <a:solidFill>
                  <a:srgbClr val="000000"/>
                </a:solidFill>
                <a:latin typeface="Times New Roman"/>
                <a:cs typeface="Times New Roman"/>
              </a:rPr>
              <a:t>All Sailors serving on Active Duty greater than 180 days are required to complete TAP requirements and meet Career Readiness Standards (CRS</a:t>
            </a:r>
            <a:r>
              <a:rPr lang="en-US" sz="2200" dirty="0">
                <a:solidFill>
                  <a:srgbClr val="000000"/>
                </a:solidFill>
                <a:latin typeface="Times New Roman"/>
                <a:cs typeface="Times New Roman"/>
              </a:rPr>
              <a:t>)</a:t>
            </a:r>
            <a:endParaRPr lang="en-US" sz="2200" b="0" i="0">
              <a:solidFill>
                <a:srgbClr val="000000"/>
              </a:solidFill>
              <a:latin typeface="Times New Roman"/>
              <a:ea typeface="Calibri"/>
              <a:cs typeface="Times New Roman"/>
            </a:endParaRPr>
          </a:p>
          <a:p>
            <a:r>
              <a:rPr lang="en-US" sz="2200" b="0" i="0" dirty="0">
                <a:solidFill>
                  <a:srgbClr val="000000"/>
                </a:solidFill>
                <a:latin typeface="Times New Roman"/>
                <a:cs typeface="Times New Roman"/>
              </a:rPr>
              <a:t>Five key components of TAP</a:t>
            </a:r>
          </a:p>
          <a:p>
            <a:pPr lvl="1"/>
            <a:r>
              <a:rPr lang="en-US" sz="1400" b="0" i="0" dirty="0">
                <a:solidFill>
                  <a:srgbClr val="000000"/>
                </a:solidFill>
                <a:latin typeface="Times New Roman"/>
                <a:cs typeface="Times New Roman"/>
              </a:rPr>
              <a:t>Mandatory initial counseling/self-assessment at least 365 days prior to separation</a:t>
            </a:r>
          </a:p>
          <a:p>
            <a:pPr lvl="1"/>
            <a:r>
              <a:rPr lang="en-US" sz="1400" b="0" i="0" dirty="0">
                <a:solidFill>
                  <a:srgbClr val="000000"/>
                </a:solidFill>
                <a:latin typeface="Times New Roman"/>
                <a:cs typeface="Times New Roman"/>
              </a:rPr>
              <a:t>Mandatory pre-separation counseling at least 365 days prior to separation</a:t>
            </a:r>
          </a:p>
          <a:p>
            <a:pPr lvl="1"/>
            <a:r>
              <a:rPr lang="en-US" sz="1400" b="0" i="0" dirty="0">
                <a:solidFill>
                  <a:srgbClr val="000000"/>
                </a:solidFill>
                <a:latin typeface="Times New Roman"/>
                <a:cs typeface="Times New Roman"/>
              </a:rPr>
              <a:t>Mandatory TAP core curriculum (3 Days of class provided by FFSC or TAP Online Courses via tapevents.mil/courses)</a:t>
            </a:r>
          </a:p>
          <a:p>
            <a:pPr lvl="1"/>
            <a:r>
              <a:rPr lang="en-US" sz="1400" b="0" i="0" dirty="0">
                <a:solidFill>
                  <a:srgbClr val="000000"/>
                </a:solidFill>
                <a:latin typeface="Times New Roman"/>
                <a:cs typeface="Times New Roman"/>
              </a:rPr>
              <a:t>Selection of two-day track (if not waived)</a:t>
            </a:r>
          </a:p>
          <a:p>
            <a:pPr lvl="1"/>
            <a:r>
              <a:rPr lang="en-US" sz="1400" b="0" i="0" dirty="0">
                <a:solidFill>
                  <a:srgbClr val="000000"/>
                </a:solidFill>
                <a:latin typeface="Times New Roman"/>
                <a:cs typeface="Times New Roman"/>
              </a:rPr>
              <a:t>Mandatory Capstone- Completed NLT 90 days prior to separation</a:t>
            </a:r>
          </a:p>
          <a:p>
            <a:endParaRPr lang="en-US"/>
          </a:p>
        </p:txBody>
      </p:sp>
      <p:grpSp>
        <p:nvGrpSpPr>
          <p:cNvPr id="4" name="Group 3"/>
          <p:cNvGrpSpPr/>
          <p:nvPr/>
        </p:nvGrpSpPr>
        <p:grpSpPr>
          <a:xfrm>
            <a:off x="1923774" y="3437766"/>
            <a:ext cx="7483449" cy="1498588"/>
            <a:chOff x="635726" y="3541593"/>
            <a:chExt cx="8139659" cy="1830848"/>
          </a:xfrm>
        </p:grpSpPr>
        <p:sp>
          <p:nvSpPr>
            <p:cNvPr id="5" name="TextBox 4"/>
            <p:cNvSpPr txBox="1"/>
            <p:nvPr/>
          </p:nvSpPr>
          <p:spPr>
            <a:xfrm>
              <a:off x="635726" y="4366601"/>
              <a:ext cx="1097280" cy="1005840"/>
            </a:xfrm>
            <a:prstGeom prst="rect">
              <a:avLst/>
            </a:prstGeom>
            <a:solidFill>
              <a:schemeClr val="tx1"/>
            </a:solidFill>
          </p:spPr>
          <p:txBody>
            <a:bodyPr wrap="square" lIns="91440" tIns="45720" rIns="91440" bIns="45720" rtlCol="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50" b="0" i="0" u="none" strike="noStrike" kern="1200" cap="none" spc="0" normalizeH="0" baseline="0" noProof="0">
                  <a:ln>
                    <a:noFill/>
                  </a:ln>
                  <a:solidFill>
                    <a:srgbClr val="FFFEF9"/>
                  </a:solidFill>
                  <a:effectLst/>
                  <a:uLnTx/>
                  <a:uFillTx/>
                  <a:latin typeface="Calibri" panose="020F0502020204030204" pitchFamily="34" charset="0"/>
                  <a:cs typeface="Calibri" panose="020F0502020204030204" pitchFamily="34" charset="0"/>
                </a:rPr>
                <a:t>Self-Assessment &amp; Initial Counseling </a:t>
              </a:r>
              <a:endParaRPr lang="en-US" sz="1150" b="0" i="0" u="none" strike="noStrike" kern="1200" cap="none" spc="0" normalizeH="0" baseline="0" noProof="0">
                <a:ln>
                  <a:noFill/>
                </a:ln>
                <a:solidFill>
                  <a:srgbClr val="FFFEF9"/>
                </a:solidFill>
                <a:effectLst/>
                <a:uLnTx/>
                <a:uFillTx/>
                <a:latin typeface="Calibri" panose="020F0502020204030204" pitchFamily="34" charset="0"/>
                <a:cs typeface="Calibri" panose="020F0502020204030204" pitchFamily="34" charset="0"/>
              </a:endParaRPr>
            </a:p>
          </p:txBody>
        </p:sp>
        <p:sp>
          <p:nvSpPr>
            <p:cNvPr id="6" name="TextBox 5"/>
            <p:cNvSpPr txBox="1"/>
            <p:nvPr/>
          </p:nvSpPr>
          <p:spPr>
            <a:xfrm>
              <a:off x="2240280" y="4366601"/>
              <a:ext cx="1097280" cy="1005840"/>
            </a:xfrm>
            <a:prstGeom prst="rect">
              <a:avLst/>
            </a:prstGeom>
            <a:solidFill>
              <a:schemeClr val="tx1"/>
            </a:solidFill>
          </p:spPr>
          <p:txBody>
            <a:bodyPr wrap="square" rtlCol="0" anchor="ctr" anchorCtr="1">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50" b="0" i="0" u="none" strike="noStrike" kern="1200" cap="none" spc="0" normalizeH="0" baseline="0" noProof="0">
                  <a:ln>
                    <a:noFill/>
                  </a:ln>
                  <a:solidFill>
                    <a:srgbClr val="FFFEF9"/>
                  </a:solidFill>
                  <a:effectLst/>
                  <a:uLnTx/>
                  <a:uFillTx/>
                  <a:latin typeface="Calibri" panose="020F0502020204030204" pitchFamily="34" charset="0"/>
                  <a:cs typeface="Calibri" panose="020F0502020204030204" pitchFamily="34" charset="0"/>
                </a:rPr>
                <a:t>Pre-Separation Counseling</a:t>
              </a:r>
            </a:p>
          </p:txBody>
        </p:sp>
        <p:sp>
          <p:nvSpPr>
            <p:cNvPr id="7" name="TextBox 6"/>
            <p:cNvSpPr txBox="1"/>
            <p:nvPr/>
          </p:nvSpPr>
          <p:spPr>
            <a:xfrm>
              <a:off x="3657600" y="4353898"/>
              <a:ext cx="1097280" cy="1005840"/>
            </a:xfrm>
            <a:prstGeom prst="rect">
              <a:avLst/>
            </a:prstGeom>
            <a:solidFill>
              <a:schemeClr val="tx1"/>
            </a:solidFill>
          </p:spPr>
          <p:txBody>
            <a:bodyPr wrap="square" rtlCol="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50" b="0" i="0" u="none" strike="noStrike" kern="1200" cap="none" spc="0" normalizeH="0" baseline="0" noProof="0">
                  <a:ln>
                    <a:noFill/>
                  </a:ln>
                  <a:solidFill>
                    <a:srgbClr val="FFFEF9"/>
                  </a:solidFill>
                  <a:effectLst/>
                  <a:uLnTx/>
                  <a:uFillTx/>
                  <a:latin typeface="Calibri" panose="020F0502020204030204" pitchFamily="34" charset="0"/>
                  <a:cs typeface="Calibri" panose="020F0502020204030204" pitchFamily="34" charset="0"/>
                </a:rPr>
                <a:t>DOD Transition Day</a:t>
              </a:r>
            </a:p>
          </p:txBody>
        </p:sp>
        <p:sp>
          <p:nvSpPr>
            <p:cNvPr id="8" name="TextBox 7"/>
            <p:cNvSpPr txBox="1"/>
            <p:nvPr/>
          </p:nvSpPr>
          <p:spPr>
            <a:xfrm>
              <a:off x="4882242" y="4353898"/>
              <a:ext cx="1189537" cy="1005840"/>
            </a:xfrm>
            <a:prstGeom prst="rect">
              <a:avLst/>
            </a:prstGeom>
            <a:solidFill>
              <a:schemeClr val="tx1"/>
            </a:solidFill>
          </p:spPr>
          <p:txBody>
            <a:bodyPr wrap="square" rtlCol="0" anchor="ctr" anchorCtr="1">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50" b="0" i="0" u="none" strike="noStrike" kern="1200" cap="none" spc="0" normalizeH="0" baseline="0" noProof="0">
                  <a:ln>
                    <a:noFill/>
                  </a:ln>
                  <a:solidFill>
                    <a:srgbClr val="FFFEF9"/>
                  </a:solidFill>
                  <a:effectLst/>
                  <a:uLnTx/>
                  <a:uFillTx/>
                  <a:latin typeface="Calibri" panose="020F0502020204030204" pitchFamily="34" charset="0"/>
                  <a:cs typeface="Calibri" panose="020F0502020204030204" pitchFamily="34" charset="0"/>
                </a:rPr>
                <a:t>VA Benefits/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50" b="0" i="0" u="none" strike="noStrike" kern="1200" cap="none" spc="0" normalizeH="0" baseline="0" noProof="0">
                  <a:ln>
                    <a:noFill/>
                  </a:ln>
                  <a:solidFill>
                    <a:srgbClr val="FFFEF9"/>
                  </a:solidFill>
                  <a:effectLst/>
                  <a:uLnTx/>
                  <a:uFillTx/>
                  <a:latin typeface="Calibri" panose="020F0502020204030204" pitchFamily="34" charset="0"/>
                  <a:cs typeface="Calibri" panose="020F0502020204030204" pitchFamily="34" charset="0"/>
                </a:rPr>
                <a:t>DOLEW Workshop</a:t>
              </a:r>
            </a:p>
          </p:txBody>
        </p:sp>
        <p:sp>
          <p:nvSpPr>
            <p:cNvPr id="9" name="TextBox 8"/>
            <p:cNvSpPr txBox="1"/>
            <p:nvPr/>
          </p:nvSpPr>
          <p:spPr>
            <a:xfrm>
              <a:off x="6245971" y="4353898"/>
              <a:ext cx="1097280" cy="1005841"/>
            </a:xfrm>
            <a:prstGeom prst="rect">
              <a:avLst/>
            </a:prstGeom>
            <a:solidFill>
              <a:schemeClr val="tx1"/>
            </a:solidFill>
          </p:spPr>
          <p:txBody>
            <a:bodyPr wrap="square" rtlCol="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50" b="0" i="0" u="none" strike="noStrike" kern="1200" cap="none" spc="0" normalizeH="0" baseline="0" noProof="0">
                  <a:ln>
                    <a:noFill/>
                  </a:ln>
                  <a:solidFill>
                    <a:srgbClr val="FFFEF9"/>
                  </a:solidFill>
                  <a:effectLst/>
                  <a:uLnTx/>
                  <a:uFillTx/>
                  <a:latin typeface="Calibri" panose="020F0502020204030204" pitchFamily="34" charset="0"/>
                  <a:cs typeface="Calibri" panose="020F0502020204030204" pitchFamily="34" charset="0"/>
                </a:rPr>
                <a:t>2-Day Career Track</a:t>
              </a:r>
            </a:p>
          </p:txBody>
        </p:sp>
        <p:sp>
          <p:nvSpPr>
            <p:cNvPr id="10" name="TextBox 9"/>
            <p:cNvSpPr txBox="1"/>
            <p:nvPr/>
          </p:nvSpPr>
          <p:spPr>
            <a:xfrm>
              <a:off x="7593094" y="4346865"/>
              <a:ext cx="1182291" cy="1005841"/>
            </a:xfrm>
            <a:prstGeom prst="rect">
              <a:avLst/>
            </a:prstGeom>
            <a:solidFill>
              <a:schemeClr val="tx1"/>
            </a:solidFill>
          </p:spPr>
          <p:txBody>
            <a:bodyPr wrap="square" lIns="91440" tIns="45720" rIns="91440" bIns="45720" rtlCol="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50" b="0" i="0" u="none" strike="noStrike" kern="1200" cap="none" spc="0" normalizeH="0" baseline="0" noProof="0">
                  <a:ln>
                    <a:noFill/>
                  </a:ln>
                  <a:solidFill>
                    <a:srgbClr val="FFFEF9"/>
                  </a:solidFill>
                  <a:effectLst/>
                  <a:uLnTx/>
                  <a:uFillTx/>
                  <a:latin typeface="Calibri" panose="020F0502020204030204" pitchFamily="34" charset="0"/>
                  <a:cs typeface="Calibri" panose="020F0502020204030204" pitchFamily="34" charset="0"/>
                </a:rPr>
                <a:t>CAPSTONE</a:t>
              </a:r>
            </a:p>
          </p:txBody>
        </p:sp>
        <p:sp>
          <p:nvSpPr>
            <p:cNvPr id="11" name="Left Brace 10"/>
            <p:cNvSpPr/>
            <p:nvPr/>
          </p:nvSpPr>
          <p:spPr>
            <a:xfrm rot="5400000">
              <a:off x="5228739" y="1553062"/>
              <a:ext cx="305771" cy="5295900"/>
            </a:xfrm>
            <a:prstGeom prst="leftBrace">
              <a:avLst>
                <a:gd name="adj1" fmla="val 15857"/>
                <a:gd name="adj2" fmla="val 50000"/>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8B010"/>
                </a:solidFill>
                <a:effectLst/>
                <a:uLnTx/>
                <a:uFillTx/>
                <a:latin typeface="Aptos" panose="02110004020202020204"/>
                <a:ea typeface="+mn-ea"/>
                <a:cs typeface="+mn-cs"/>
              </a:endParaRPr>
            </a:p>
          </p:txBody>
        </p:sp>
        <p:sp>
          <p:nvSpPr>
            <p:cNvPr id="12" name="Left Brace 11"/>
            <p:cNvSpPr/>
            <p:nvPr/>
          </p:nvSpPr>
          <p:spPr>
            <a:xfrm rot="5400000">
              <a:off x="1042137" y="3814730"/>
              <a:ext cx="318474" cy="785269"/>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8B010"/>
                </a:solidFill>
                <a:effectLst/>
                <a:uLnTx/>
                <a:uFillTx/>
                <a:latin typeface="Aptos" panose="02110004020202020204"/>
                <a:ea typeface="+mn-ea"/>
                <a:cs typeface="+mn-cs"/>
              </a:endParaRPr>
            </a:p>
          </p:txBody>
        </p:sp>
        <p:sp>
          <p:nvSpPr>
            <p:cNvPr id="13" name="TextBox 12"/>
            <p:cNvSpPr txBox="1"/>
            <p:nvPr/>
          </p:nvSpPr>
          <p:spPr>
            <a:xfrm>
              <a:off x="722478" y="3566630"/>
              <a:ext cx="1005840" cy="365760"/>
            </a:xfrm>
            <a:prstGeom prst="rect">
              <a:avLst/>
            </a:prstGeom>
            <a:noFill/>
          </p:spPr>
          <p:txBody>
            <a:bodyPr wrap="square" rtlCol="0" anchor="ctr" anchorCtr="1">
              <a:normAutofit fontScale="85000"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E8B010"/>
                  </a:solidFill>
                  <a:effectLst/>
                  <a:uLnTx/>
                  <a:uFillTx/>
                  <a:latin typeface="Aptos" panose="02110004020202020204"/>
                  <a:ea typeface="+mn-ea"/>
                  <a:cs typeface="+mn-cs"/>
                </a:rPr>
                <a:t>CCC</a:t>
              </a:r>
            </a:p>
          </p:txBody>
        </p:sp>
        <p:pic>
          <p:nvPicPr>
            <p:cNvPr id="14" name="Picture 13"/>
            <p:cNvPicPr>
              <a:picLocks noChangeAspect="1"/>
            </p:cNvPicPr>
            <p:nvPr/>
          </p:nvPicPr>
          <p:blipFill>
            <a:blip r:embed="rId3"/>
            <a:stretch>
              <a:fillRect/>
            </a:stretch>
          </p:blipFill>
          <p:spPr>
            <a:xfrm>
              <a:off x="2275214" y="3541593"/>
              <a:ext cx="6212820" cy="431594"/>
            </a:xfrm>
            <a:prstGeom prst="rect">
              <a:avLst/>
            </a:prstGeom>
          </p:spPr>
        </p:pic>
      </p:grpSp>
      <p:sp>
        <p:nvSpPr>
          <p:cNvPr id="15" name="TextBox 14"/>
          <p:cNvSpPr txBox="1"/>
          <p:nvPr/>
        </p:nvSpPr>
        <p:spPr>
          <a:xfrm>
            <a:off x="8266168" y="4976567"/>
            <a:ext cx="1563304" cy="1130434"/>
          </a:xfrm>
          <a:prstGeom prst="rect">
            <a:avLst/>
          </a:prstGeom>
          <a:noFill/>
        </p:spPr>
        <p:txBody>
          <a:bodyPr wrap="square" lIns="91440" tIns="45720" rIns="91440" bIns="45720" rtlCol="0" anchor="t" anchorCtr="0">
            <a:normAutofit/>
          </a:bodyPr>
          <a:lstStyle/>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50" b="0" i="0" u="none" strike="noStrike" kern="1200" cap="none" spc="0" normalizeH="0" baseline="0" noProof="0" dirty="0">
                <a:ln>
                  <a:noFill/>
                </a:ln>
                <a:solidFill>
                  <a:srgbClr val="000000"/>
                </a:solidFill>
                <a:effectLst/>
                <a:uLnTx/>
                <a:uFillTx/>
                <a:latin typeface="Calibri"/>
                <a:ea typeface="+mn-ea"/>
                <a:cs typeface="+mn-cs"/>
              </a:rPr>
              <a:t>Must be completed no later than 90 days prior to separation</a:t>
            </a:r>
            <a:endParaRPr lang="en-US" sz="1150" b="0" i="0" u="none" strike="noStrike" kern="1200" cap="none" spc="0" normalizeH="0" baseline="0" noProof="0" dirty="0">
              <a:ln>
                <a:noFill/>
              </a:ln>
              <a:solidFill>
                <a:srgbClr val="000000"/>
              </a:solidFill>
              <a:effectLst/>
              <a:uLnTx/>
              <a:uFillTx/>
              <a:latin typeface="Calibri"/>
              <a:ea typeface="Calibri"/>
              <a:cs typeface="Calibri"/>
            </a:endParaRPr>
          </a:p>
          <a:p>
            <a:pPr marL="91440" indent="-91440">
              <a:buFont typeface="Arial" panose="020B0604020202020204" pitchFamily="34" charset="0"/>
              <a:buChar char="•"/>
              <a:defRPr/>
            </a:pPr>
            <a:r>
              <a:rPr lang="en-US" sz="1150" dirty="0">
                <a:solidFill>
                  <a:srgbClr val="000000"/>
                </a:solidFill>
                <a:latin typeface="Calibri"/>
                <a:ea typeface="Calibri"/>
                <a:cs typeface="Calibri"/>
              </a:rPr>
              <a:t>Completed by FFSC or CCC</a:t>
            </a:r>
            <a:endParaRPr lang="en-US" sz="1150" b="0" i="0" u="none" strike="noStrike" kern="1200" cap="none" spc="0" normalizeH="0" baseline="0" noProof="0" dirty="0">
              <a:ln>
                <a:noFill/>
              </a:ln>
              <a:solidFill>
                <a:srgbClr val="000000"/>
              </a:solidFill>
              <a:effectLst/>
              <a:uLnTx/>
              <a:uFillTx/>
              <a:latin typeface="Calibri"/>
              <a:ea typeface="Calibri"/>
              <a:cs typeface="Calibri"/>
            </a:endParaRPr>
          </a:p>
          <a:p>
            <a:pPr marL="91440" indent="-91440">
              <a:buFont typeface="Arial" panose="020B0604020202020204" pitchFamily="34" charset="0"/>
              <a:buChar char="•"/>
              <a:defRPr/>
            </a:pPr>
            <a:endParaRPr lang="en-US" sz="1100">
              <a:solidFill>
                <a:srgbClr val="FFFEF9"/>
              </a:solidFill>
              <a:latin typeface="Aptos" panose="02110004020202020204"/>
            </a:endParaRPr>
          </a:p>
        </p:txBody>
      </p:sp>
      <p:sp>
        <p:nvSpPr>
          <p:cNvPr id="16" name="TextBox 15"/>
          <p:cNvSpPr txBox="1"/>
          <p:nvPr/>
        </p:nvSpPr>
        <p:spPr>
          <a:xfrm>
            <a:off x="6857811" y="4971219"/>
            <a:ext cx="1515724" cy="1342301"/>
          </a:xfrm>
          <a:prstGeom prst="rect">
            <a:avLst/>
          </a:prstGeom>
          <a:noFill/>
        </p:spPr>
        <p:txBody>
          <a:bodyPr wrap="square" lIns="91440" tIns="45720" rIns="91440" bIns="45720"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50" b="0" i="0" u="none" strike="noStrike" kern="1200" cap="none" spc="0" normalizeH="0" baseline="0" noProof="0">
                <a:ln>
                  <a:noFill/>
                </a:ln>
                <a:solidFill>
                  <a:srgbClr val="000000"/>
                </a:solidFill>
                <a:effectLst/>
                <a:uLnTx/>
                <a:uFillTx/>
                <a:latin typeface="Calibri"/>
                <a:ea typeface="+mn-ea"/>
                <a:cs typeface="+mn-cs"/>
              </a:rPr>
              <a:t>    DAY 4 &amp; 5</a:t>
            </a:r>
            <a:endParaRPr lang="en-US">
              <a:ea typeface="+mn-ea"/>
              <a:cs typeface="+mn-cs"/>
            </a:endParaRPr>
          </a:p>
          <a:p>
            <a:pPr marR="0" lvl="0" algn="l" defTabSz="914400" rtl="0" eaLnBrk="1" fontAlgn="auto" latinLnBrk="0" hangingPunct="1">
              <a:lnSpc>
                <a:spcPct val="100000"/>
              </a:lnSpc>
              <a:spcBef>
                <a:spcPts val="0"/>
              </a:spcBef>
              <a:spcAft>
                <a:spcPts val="0"/>
              </a:spcAft>
              <a:buClrTx/>
              <a:buSzTx/>
              <a:buFontTx/>
              <a:buNone/>
              <a:tabLst/>
              <a:defRPr/>
            </a:pPr>
            <a:r>
              <a:rPr kumimoji="0" lang="en-US" sz="1150" b="0" i="0" u="none" strike="noStrike" kern="1200" cap="none" spc="0" normalizeH="0" baseline="0" noProof="0" dirty="0">
                <a:ln>
                  <a:noFill/>
                </a:ln>
                <a:solidFill>
                  <a:srgbClr val="000000"/>
                </a:solidFill>
                <a:effectLst/>
                <a:uLnTx/>
                <a:uFillTx/>
                <a:latin typeface="Calibri"/>
                <a:ea typeface="+mn-ea"/>
                <a:cs typeface="+mn-cs"/>
              </a:rPr>
              <a:t>• Employment Track</a:t>
            </a:r>
            <a:br>
              <a:rPr lang="en-US" sz="1150" b="0" i="0" u="none" strike="noStrike" kern="1200" cap="none" spc="0" normalizeH="0" baseline="0" noProof="0" dirty="0">
                <a:ln>
                  <a:noFill/>
                </a:ln>
                <a:effectLst/>
                <a:uLnTx/>
                <a:uFillTx/>
                <a:latin typeface="Aptos" panose="02110004020202020204"/>
              </a:rPr>
            </a:br>
            <a:r>
              <a:rPr kumimoji="0" lang="en-US" sz="1150" b="0" i="0" u="none" strike="noStrike" kern="1200" cap="none" spc="0" normalizeH="0" baseline="0" noProof="0" dirty="0">
                <a:ln>
                  <a:noFill/>
                </a:ln>
                <a:solidFill>
                  <a:srgbClr val="000000"/>
                </a:solidFill>
                <a:effectLst/>
                <a:uLnTx/>
                <a:uFillTx/>
                <a:latin typeface="Calibri"/>
                <a:ea typeface="+mn-ea"/>
                <a:cs typeface="+mn-cs"/>
              </a:rPr>
              <a:t>• Education Track</a:t>
            </a:r>
            <a:br>
              <a:rPr lang="en-US" sz="1150" b="0" i="0" u="none" strike="noStrike" kern="1200" cap="none" spc="0" normalizeH="0" baseline="0" noProof="0" dirty="0">
                <a:ln>
                  <a:noFill/>
                </a:ln>
                <a:effectLst/>
                <a:uLnTx/>
                <a:uFillTx/>
                <a:latin typeface="Aptos" panose="02110004020202020204"/>
              </a:rPr>
            </a:br>
            <a:r>
              <a:rPr kumimoji="0" lang="en-US" sz="1150" b="0" i="0" u="none" strike="noStrike" kern="1200" cap="none" spc="0" normalizeH="0" baseline="0" noProof="0" dirty="0">
                <a:ln>
                  <a:noFill/>
                </a:ln>
                <a:solidFill>
                  <a:srgbClr val="000000"/>
                </a:solidFill>
                <a:effectLst/>
                <a:uLnTx/>
                <a:uFillTx/>
                <a:latin typeface="Calibri"/>
                <a:ea typeface="+mn-ea"/>
                <a:cs typeface="+mn-cs"/>
              </a:rPr>
              <a:t>• Vocational Track</a:t>
            </a:r>
            <a:br>
              <a:rPr lang="en-US" sz="1150" b="0" i="0" u="none" strike="noStrike" kern="1200" cap="none" spc="0" normalizeH="0" baseline="0" noProof="0" dirty="0">
                <a:ln>
                  <a:noFill/>
                </a:ln>
                <a:effectLst/>
                <a:uLnTx/>
                <a:uFillTx/>
                <a:latin typeface="Aptos" panose="02110004020202020204"/>
              </a:rPr>
            </a:br>
            <a:r>
              <a:rPr kumimoji="0" lang="en-US" sz="1150" b="0" i="0" u="none" strike="noStrike" kern="1200" cap="none" spc="0" normalizeH="0" baseline="0" noProof="0" dirty="0">
                <a:ln>
                  <a:noFill/>
                </a:ln>
                <a:solidFill>
                  <a:srgbClr val="000000"/>
                </a:solidFill>
                <a:effectLst/>
                <a:uLnTx/>
                <a:uFillTx/>
                <a:latin typeface="Calibri"/>
                <a:ea typeface="+mn-ea"/>
                <a:cs typeface="+mn-cs"/>
              </a:rPr>
              <a:t>• Entrepreneurship</a:t>
            </a:r>
            <a:endParaRPr lang="en-US" sz="1150" dirty="0">
              <a:solidFill>
                <a:srgbClr val="000000"/>
              </a:solidFill>
              <a:latin typeface="Calibri"/>
              <a:ea typeface="Calibri"/>
              <a:cs typeface="Calibri"/>
            </a:endParaRPr>
          </a:p>
          <a:p>
            <a:pPr marL="117475" marR="0" lvl="0" algn="l" defTabSz="914400" rtl="0" eaLnBrk="1" fontAlgn="auto" latinLnBrk="0" hangingPunct="1">
              <a:lnSpc>
                <a:spcPct val="100000"/>
              </a:lnSpc>
              <a:spcBef>
                <a:spcPts val="0"/>
              </a:spcBef>
              <a:spcAft>
                <a:spcPts val="0"/>
              </a:spcAft>
              <a:buClrTx/>
              <a:buSzTx/>
              <a:buFontTx/>
              <a:buNone/>
              <a:tabLst/>
              <a:defRPr/>
            </a:pPr>
            <a:r>
              <a:rPr kumimoji="0" lang="en-US" sz="1150" b="0" i="0" u="none" strike="noStrike" kern="1200" cap="none" spc="0" normalizeH="0" baseline="0" noProof="0" dirty="0">
                <a:ln>
                  <a:noFill/>
                </a:ln>
                <a:solidFill>
                  <a:srgbClr val="000000"/>
                </a:solidFill>
                <a:effectLst/>
                <a:uLnTx/>
                <a:uFillTx/>
                <a:latin typeface="Calibri"/>
                <a:ea typeface="+mn-ea"/>
                <a:cs typeface="+mn-cs"/>
              </a:rPr>
              <a:t>Track</a:t>
            </a:r>
            <a:endParaRPr lang="en-US" sz="1150" b="0" i="0" u="none" strike="noStrike" kern="1200" cap="none" spc="0" normalizeH="0" baseline="0" noProof="0" dirty="0">
              <a:ln>
                <a:noFill/>
              </a:ln>
              <a:solidFill>
                <a:srgbClr val="000000"/>
              </a:solidFill>
              <a:effectLst/>
              <a:uLnTx/>
              <a:uFillTx/>
              <a:latin typeface="Calibri"/>
              <a:ea typeface="Calibri"/>
              <a:cs typeface="Calibri"/>
            </a:endParaRPr>
          </a:p>
        </p:txBody>
      </p:sp>
      <p:sp>
        <p:nvSpPr>
          <p:cNvPr id="17" name="TextBox 16"/>
          <p:cNvSpPr txBox="1"/>
          <p:nvPr/>
        </p:nvSpPr>
        <p:spPr>
          <a:xfrm>
            <a:off x="5749890" y="4965674"/>
            <a:ext cx="1264024" cy="1237982"/>
          </a:xfrm>
          <a:prstGeom prst="rect">
            <a:avLst/>
          </a:prstGeom>
          <a:noFill/>
        </p:spPr>
        <p:txBody>
          <a:bodyPr wrap="square"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50" b="0" i="0" u="none" strike="noStrike" kern="1200" cap="none" spc="0" normalizeH="0" baseline="0" noProof="0">
                <a:ln>
                  <a:noFill/>
                </a:ln>
                <a:solidFill>
                  <a:srgbClr val="000000"/>
                </a:solidFill>
                <a:effectLst/>
                <a:uLnTx/>
                <a:uFillTx/>
                <a:latin typeface="Calibri"/>
                <a:ea typeface="+mn-ea"/>
                <a:cs typeface="+mn-cs"/>
              </a:rPr>
              <a:t>DAY 3</a:t>
            </a:r>
          </a:p>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50" b="0" i="0" u="none" strike="noStrike" kern="1200" cap="none" spc="0" normalizeH="0" baseline="0" noProof="0">
                <a:ln>
                  <a:noFill/>
                </a:ln>
                <a:solidFill>
                  <a:srgbClr val="000000"/>
                </a:solidFill>
                <a:effectLst/>
                <a:uLnTx/>
                <a:uFillTx/>
                <a:latin typeface="Calibri"/>
                <a:ea typeface="+mn-ea"/>
                <a:cs typeface="+mn-cs"/>
              </a:rPr>
              <a:t>Mandatory</a:t>
            </a:r>
          </a:p>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50" b="0" i="0" u="none" strike="noStrike" kern="1200" cap="none" spc="0" normalizeH="0" baseline="0" noProof="0">
                <a:ln>
                  <a:noFill/>
                </a:ln>
                <a:solidFill>
                  <a:srgbClr val="000000"/>
                </a:solidFill>
                <a:effectLst/>
                <a:uLnTx/>
                <a:uFillTx/>
                <a:latin typeface="Calibri"/>
                <a:ea typeface="+mn-ea"/>
                <a:cs typeface="+mn-cs"/>
              </a:rPr>
              <a:t>VA Benefits</a:t>
            </a:r>
          </a:p>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50" b="0" i="0" u="none" strike="noStrike" kern="1200" cap="none" spc="0" normalizeH="0" baseline="0" noProof="0">
                <a:ln>
                  <a:noFill/>
                </a:ln>
                <a:solidFill>
                  <a:srgbClr val="000000"/>
                </a:solidFill>
                <a:effectLst/>
                <a:uLnTx/>
                <a:uFillTx/>
                <a:latin typeface="Calibri"/>
                <a:ea typeface="+mn-ea"/>
                <a:cs typeface="+mn-cs"/>
              </a:rPr>
              <a:t>Department of Labor Employment Workshop</a:t>
            </a:r>
          </a:p>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150" b="0" i="0" u="none" strike="noStrike" kern="1200" cap="none" spc="0" normalizeH="0" baseline="0" noProof="0">
              <a:ln>
                <a:noFill/>
              </a:ln>
              <a:solidFill>
                <a:srgbClr val="FFFEF9"/>
              </a:solidFill>
              <a:effectLst/>
              <a:uLnTx/>
              <a:uFillTx/>
              <a:latin typeface="Aptos" panose="02110004020202020204"/>
              <a:ea typeface="+mn-ea"/>
              <a:cs typeface="+mn-cs"/>
            </a:endParaRPr>
          </a:p>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150" b="0" i="0" u="none" strike="noStrike" kern="1200" cap="none" spc="0" normalizeH="0" baseline="0" noProof="0">
              <a:ln>
                <a:noFill/>
              </a:ln>
              <a:solidFill>
                <a:srgbClr val="FFFEF9"/>
              </a:solidFill>
              <a:effectLst/>
              <a:uLnTx/>
              <a:uFillTx/>
              <a:latin typeface="Aptos" panose="02110004020202020204"/>
              <a:ea typeface="+mn-ea"/>
              <a:cs typeface="+mn-cs"/>
            </a:endParaRPr>
          </a:p>
        </p:txBody>
      </p:sp>
      <p:sp>
        <p:nvSpPr>
          <p:cNvPr id="18" name="TextBox 17"/>
          <p:cNvSpPr txBox="1"/>
          <p:nvPr/>
        </p:nvSpPr>
        <p:spPr>
          <a:xfrm>
            <a:off x="4463469" y="4961938"/>
            <a:ext cx="1366156" cy="988295"/>
          </a:xfrm>
          <a:prstGeom prst="rect">
            <a:avLst/>
          </a:prstGeom>
          <a:noFill/>
        </p:spPr>
        <p:txBody>
          <a:bodyPr wrap="square"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50" b="0" i="0" u="none" strike="noStrike" kern="1200" cap="none" spc="0" normalizeH="0" baseline="0" noProof="0">
                <a:ln>
                  <a:noFill/>
                </a:ln>
                <a:solidFill>
                  <a:srgbClr val="000000"/>
                </a:solidFill>
                <a:effectLst/>
                <a:uLnTx/>
                <a:uFillTx/>
                <a:latin typeface="Calibri"/>
                <a:ea typeface="+mn-ea"/>
                <a:cs typeface="+mn-cs"/>
              </a:rPr>
              <a:t>DAY 2</a:t>
            </a:r>
          </a:p>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50" b="0" i="0" u="none" strike="noStrike" kern="1200" cap="none" spc="0" normalizeH="0" baseline="0" noProof="0">
                <a:ln>
                  <a:noFill/>
                </a:ln>
                <a:solidFill>
                  <a:srgbClr val="000000"/>
                </a:solidFill>
                <a:effectLst/>
                <a:uLnTx/>
                <a:uFillTx/>
                <a:latin typeface="Calibri"/>
                <a:ea typeface="+mn-ea"/>
                <a:cs typeface="+mn-cs"/>
              </a:rPr>
              <a:t>Mandatory</a:t>
            </a:r>
          </a:p>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50" b="0" i="0" u="none" strike="noStrike" kern="1200" cap="none" spc="0" normalizeH="0" baseline="0" noProof="0">
                <a:ln>
                  <a:noFill/>
                </a:ln>
                <a:solidFill>
                  <a:srgbClr val="000000"/>
                </a:solidFill>
                <a:effectLst/>
                <a:uLnTx/>
                <a:uFillTx/>
                <a:latin typeface="Calibri"/>
                <a:ea typeface="+mn-ea"/>
                <a:cs typeface="+mn-cs"/>
              </a:rPr>
              <a:t>My Transition</a:t>
            </a:r>
          </a:p>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50" b="0" i="0" u="none" strike="noStrike" kern="1200" cap="none" spc="0" normalizeH="0" baseline="0" noProof="0">
                <a:ln>
                  <a:noFill/>
                </a:ln>
                <a:solidFill>
                  <a:srgbClr val="000000"/>
                </a:solidFill>
                <a:effectLst/>
                <a:uLnTx/>
                <a:uFillTx/>
                <a:latin typeface="Calibri"/>
                <a:ea typeface="+mn-ea"/>
                <a:cs typeface="+mn-cs"/>
              </a:rPr>
              <a:t>Military Occupational Code Crosswalk</a:t>
            </a:r>
          </a:p>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50" b="0" i="0" u="none" strike="noStrike" kern="1200" cap="none" spc="0" normalizeH="0" baseline="0" noProof="0">
                <a:ln>
                  <a:noFill/>
                </a:ln>
                <a:solidFill>
                  <a:srgbClr val="000000"/>
                </a:solidFill>
                <a:effectLst/>
                <a:uLnTx/>
                <a:uFillTx/>
                <a:latin typeface="Calibri"/>
                <a:ea typeface="+mn-ea"/>
                <a:cs typeface="+mn-cs"/>
              </a:rPr>
              <a:t>Financial Planning</a:t>
            </a:r>
          </a:p>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150" b="0" i="0" u="none" strike="noStrike" kern="1200" cap="none" spc="0" normalizeH="0" baseline="0" noProof="0">
              <a:ln>
                <a:noFill/>
              </a:ln>
              <a:solidFill>
                <a:srgbClr val="FFFEF9"/>
              </a:solidFill>
              <a:effectLst/>
              <a:uLnTx/>
              <a:uFillTx/>
              <a:latin typeface="Aptos" panose="02110004020202020204"/>
              <a:ea typeface="+mn-ea"/>
              <a:cs typeface="+mn-cs"/>
            </a:endParaRPr>
          </a:p>
        </p:txBody>
      </p:sp>
      <p:sp>
        <p:nvSpPr>
          <p:cNvPr id="19" name="TextBox 18"/>
          <p:cNvSpPr txBox="1"/>
          <p:nvPr/>
        </p:nvSpPr>
        <p:spPr>
          <a:xfrm>
            <a:off x="3327088" y="4961939"/>
            <a:ext cx="1135338" cy="988295"/>
          </a:xfrm>
          <a:prstGeom prst="rect">
            <a:avLst/>
          </a:prstGeom>
          <a:noFill/>
        </p:spPr>
        <p:txBody>
          <a:bodyPr wrap="square" rtlCol="0" anchor="t" anchorCtr="0">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50" b="0" i="0" u="none" strike="noStrike" kern="1200" cap="none" spc="0" normalizeH="0" baseline="0" noProof="0">
                <a:ln>
                  <a:noFill/>
                </a:ln>
                <a:solidFill>
                  <a:srgbClr val="000000"/>
                </a:solidFill>
                <a:effectLst/>
                <a:uLnTx/>
                <a:uFillTx/>
                <a:latin typeface="Calibri"/>
                <a:ea typeface="+mn-ea"/>
                <a:cs typeface="+mn-cs"/>
              </a:rPr>
              <a:t>DAY 1</a:t>
            </a:r>
          </a:p>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50" b="0" i="0" u="none" strike="noStrike" kern="1200" cap="none" spc="0" normalizeH="0" baseline="0" noProof="0">
                <a:ln>
                  <a:noFill/>
                </a:ln>
                <a:solidFill>
                  <a:srgbClr val="000000"/>
                </a:solidFill>
                <a:effectLst/>
                <a:uLnTx/>
                <a:uFillTx/>
                <a:latin typeface="Calibri"/>
                <a:ea typeface="+mn-ea"/>
                <a:cs typeface="+mn-cs"/>
              </a:rPr>
              <a:t>Mandatory</a:t>
            </a:r>
          </a:p>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50" b="0" i="0" u="none" strike="noStrike" kern="1200" cap="none" spc="0" normalizeH="0" baseline="0" noProof="0">
                <a:ln>
                  <a:noFill/>
                </a:ln>
                <a:solidFill>
                  <a:srgbClr val="000000"/>
                </a:solidFill>
                <a:effectLst/>
                <a:uLnTx/>
                <a:uFillTx/>
                <a:latin typeface="Calibri"/>
                <a:ea typeface="+mn-ea"/>
                <a:cs typeface="+mn-cs"/>
              </a:rPr>
              <a:t>Completed 365 days from separation</a:t>
            </a:r>
          </a:p>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150" b="0" i="0" u="none" strike="noStrike" kern="1200" cap="none" spc="0" normalizeH="0" baseline="0" noProof="0">
              <a:ln>
                <a:noFill/>
              </a:ln>
              <a:solidFill>
                <a:srgbClr val="FFFEF9"/>
              </a:solidFill>
              <a:effectLst/>
              <a:uLnTx/>
              <a:uFillTx/>
              <a:latin typeface="Aptos" panose="02110004020202020204"/>
              <a:ea typeface="+mn-ea"/>
              <a:cs typeface="+mn-cs"/>
            </a:endParaRPr>
          </a:p>
        </p:txBody>
      </p:sp>
      <p:sp>
        <p:nvSpPr>
          <p:cNvPr id="20" name="TextBox 19"/>
          <p:cNvSpPr txBox="1"/>
          <p:nvPr/>
        </p:nvSpPr>
        <p:spPr>
          <a:xfrm>
            <a:off x="1929070" y="4941063"/>
            <a:ext cx="1113077" cy="871753"/>
          </a:xfrm>
          <a:prstGeom prst="rect">
            <a:avLst/>
          </a:prstGeom>
          <a:noFill/>
        </p:spPr>
        <p:txBody>
          <a:bodyPr wrap="square" rtlCol="0" anchor="t" anchorCtr="0">
            <a:noAutofit/>
          </a:bodyPr>
          <a:lstStyle/>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50" b="0" i="0" u="none" strike="noStrike" kern="1200" cap="none" spc="0" normalizeH="0" baseline="0" noProof="0">
                <a:ln>
                  <a:noFill/>
                </a:ln>
                <a:solidFill>
                  <a:srgbClr val="000000"/>
                </a:solidFill>
                <a:effectLst/>
                <a:uLnTx/>
                <a:uFillTx/>
                <a:latin typeface="Calibri"/>
                <a:ea typeface="+mn-ea"/>
                <a:cs typeface="+mn-cs"/>
              </a:rPr>
              <a:t>Mandatory</a:t>
            </a:r>
          </a:p>
          <a:p>
            <a:pPr marL="91440"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50" b="0" i="0" u="none" strike="noStrike" kern="1200" cap="none" spc="0" normalizeH="0" baseline="0" noProof="0">
                <a:ln>
                  <a:noFill/>
                </a:ln>
                <a:solidFill>
                  <a:srgbClr val="000000"/>
                </a:solidFill>
                <a:effectLst/>
                <a:uLnTx/>
                <a:uFillTx/>
                <a:latin typeface="Calibri"/>
                <a:ea typeface="+mn-ea"/>
                <a:cs typeface="+mn-cs"/>
              </a:rPr>
              <a:t>Completed 365 days from separation</a:t>
            </a:r>
          </a:p>
        </p:txBody>
      </p:sp>
      <p:sp>
        <p:nvSpPr>
          <p:cNvPr id="26" name="Title 1">
            <a:extLst>
              <a:ext uri="{FF2B5EF4-FFF2-40B4-BE49-F238E27FC236}">
                <a16:creationId xmlns:a16="http://schemas.microsoft.com/office/drawing/2014/main" id="{50BF6B62-D83E-2F23-27F6-6C6C1405A457}"/>
              </a:ext>
            </a:extLst>
          </p:cNvPr>
          <p:cNvSpPr>
            <a:spLocks noGrp="1"/>
          </p:cNvSpPr>
          <p:nvPr>
            <p:ph type="title"/>
          </p:nvPr>
        </p:nvSpPr>
        <p:spPr>
          <a:xfrm>
            <a:off x="-1104" y="-4417"/>
            <a:ext cx="12105860" cy="1237905"/>
          </a:xfrm>
        </p:spPr>
        <p:txBody>
          <a:bodyPr>
            <a:normAutofit/>
          </a:bodyPr>
          <a:lstStyle/>
          <a:p>
            <a:pPr algn="ctr"/>
            <a:r>
              <a:rPr lang="en-US" sz="3200" b="1" i="0" dirty="0">
                <a:solidFill>
                  <a:srgbClr val="000000"/>
                </a:solidFill>
                <a:latin typeface="Times New Roman"/>
                <a:cs typeface="Times New Roman"/>
              </a:rPr>
              <a:t>Transition Assistance Program</a:t>
            </a:r>
            <a:br>
              <a:rPr lang="en-US" sz="3200" b="1" dirty="0">
                <a:solidFill>
                  <a:srgbClr val="000000"/>
                </a:solidFill>
                <a:latin typeface="Times New Roman"/>
                <a:cs typeface="Times New Roman"/>
              </a:rPr>
            </a:br>
            <a:r>
              <a:rPr lang="en-US" sz="2000" dirty="0">
                <a:solidFill>
                  <a:srgbClr val="000000"/>
                </a:solidFill>
                <a:latin typeface="Times New Roman"/>
                <a:cs typeface="Times New Roman"/>
              </a:rPr>
              <a:t>(cont.)</a:t>
            </a:r>
            <a:endParaRPr lang="en-US" sz="2000" i="0" dirty="0">
              <a:solidFill>
                <a:srgbClr val="000000"/>
              </a:solidFill>
              <a:latin typeface="Times New Roman"/>
              <a:cs typeface="Times New Roman"/>
            </a:endParaRPr>
          </a:p>
        </p:txBody>
      </p:sp>
    </p:spTree>
    <p:extLst>
      <p:ext uri="{BB962C8B-B14F-4D97-AF65-F5344CB8AC3E}">
        <p14:creationId xmlns:p14="http://schemas.microsoft.com/office/powerpoint/2010/main" val="1004616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6800" y="1240221"/>
            <a:ext cx="10058400" cy="3939540"/>
          </a:xfrm>
          <a:prstGeom prst="rect">
            <a:avLst/>
          </a:prstGeom>
          <a:noFill/>
        </p:spPr>
        <p:txBody>
          <a:bodyPr wrap="square" lIns="91440" tIns="45720" rIns="91440" bIns="45720" rtlCol="0" anchor="t">
            <a:spAutoFit/>
          </a:bodyPr>
          <a:lstStyle/>
          <a:p>
            <a:pPr>
              <a:defRPr/>
            </a:pPr>
            <a:r>
              <a:rPr kumimoji="0" lang="en-US" sz="2000" b="0" i="0" u="none" strike="noStrike" kern="1200" cap="none" spc="0" normalizeH="0" baseline="0" noProof="0" dirty="0">
                <a:ln>
                  <a:noFill/>
                </a:ln>
                <a:solidFill>
                  <a:srgbClr val="000000"/>
                </a:solidFill>
                <a:effectLst/>
                <a:uLnTx/>
                <a:uFillTx/>
                <a:latin typeface="Times New Roman"/>
                <a:cs typeface="Times New Roman"/>
              </a:rPr>
              <a:t>To evaluate service members preparedness to successfully transition from a military to civilian career and to validate the they have met appropriate CRS based on the goals they intend to pursue after </a:t>
            </a:r>
            <a:r>
              <a:rPr lang="en-US" sz="2000" dirty="0">
                <a:solidFill>
                  <a:srgbClr val="000000"/>
                </a:solidFill>
                <a:latin typeface="Times New Roman"/>
                <a:cs typeface="Times New Roman"/>
              </a:rPr>
              <a:t>active-duty</a:t>
            </a:r>
            <a:r>
              <a:rPr kumimoji="0" lang="en-US" sz="2000" b="0" i="0" u="none" strike="noStrike" kern="1200" cap="none" spc="0" normalizeH="0" baseline="0" noProof="0" dirty="0">
                <a:ln>
                  <a:noFill/>
                </a:ln>
                <a:solidFill>
                  <a:srgbClr val="000000"/>
                </a:solidFill>
                <a:effectLst/>
                <a:uLnTx/>
                <a:uFillTx/>
                <a:latin typeface="Times New Roman"/>
                <a:cs typeface="Times New Roman"/>
              </a:rPr>
              <a:t> service. </a:t>
            </a:r>
            <a:endParaRPr lang="en-US" dirty="0"/>
          </a:p>
          <a:p>
            <a:pPr marL="800100" marR="0" lvl="1" indent="-3429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a:cs typeface="Times New Roman"/>
              </a:rPr>
              <a:t>Self-Assessment/Individual Transition Plan</a:t>
            </a:r>
            <a:endParaRPr lang="en-US" sz="2000" b="0" i="0" u="none" strike="noStrike" kern="1200" cap="none" spc="0" normalizeH="0" baseline="0" noProof="0" dirty="0">
              <a:ln>
                <a:noFill/>
              </a:ln>
              <a:solidFill>
                <a:srgbClr val="000000"/>
              </a:solidFill>
              <a:effectLst/>
              <a:uLnTx/>
              <a:uFillTx/>
              <a:latin typeface="Times New Roman"/>
              <a:cs typeface="Times New Roman"/>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a:cs typeface="Times New Roman"/>
              </a:rPr>
              <a:t>Post-Transition Financial Plan</a:t>
            </a:r>
            <a:endParaRPr lang="en-US" sz="2000" b="0" i="0" u="none" strike="noStrike" kern="1200" cap="none" spc="0" normalizeH="0" baseline="0" noProof="0" dirty="0">
              <a:ln>
                <a:noFill/>
              </a:ln>
              <a:solidFill>
                <a:srgbClr val="000000"/>
              </a:solidFill>
              <a:effectLst/>
              <a:uLnTx/>
              <a:uFillTx/>
              <a:latin typeface="Times New Roman"/>
              <a:cs typeface="Times New Roman"/>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err="1">
                <a:ln>
                  <a:noFill/>
                </a:ln>
                <a:solidFill>
                  <a:srgbClr val="000000"/>
                </a:solidFill>
                <a:effectLst/>
                <a:uLnTx/>
                <a:uFillTx/>
                <a:latin typeface="Times New Roman"/>
                <a:cs typeface="Times New Roman"/>
              </a:rPr>
              <a:t>eBenefits</a:t>
            </a:r>
            <a:r>
              <a:rPr kumimoji="0" lang="en-US" sz="2000" b="0" i="0" u="none" strike="noStrike" kern="1200" cap="none" spc="0" normalizeH="0" baseline="0" noProof="0" dirty="0">
                <a:ln>
                  <a:noFill/>
                </a:ln>
                <a:solidFill>
                  <a:srgbClr val="000000"/>
                </a:solidFill>
                <a:effectLst/>
                <a:uLnTx/>
                <a:uFillTx/>
                <a:latin typeface="Times New Roman"/>
                <a:cs typeface="Times New Roman"/>
              </a:rPr>
              <a:t> registration</a:t>
            </a:r>
            <a:endParaRPr lang="en-US" sz="2000" b="0" i="0" u="none" strike="noStrike" kern="1200" cap="none" spc="0" normalizeH="0" baseline="0" noProof="0" dirty="0">
              <a:ln>
                <a:noFill/>
              </a:ln>
              <a:solidFill>
                <a:srgbClr val="000000"/>
              </a:solidFill>
              <a:effectLst/>
              <a:uLnTx/>
              <a:uFillTx/>
              <a:latin typeface="Times New Roman"/>
              <a:cs typeface="Times New Roman"/>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a:cs typeface="Times New Roman"/>
              </a:rPr>
              <a:t>Continuum of Military Service brief (active duty only)</a:t>
            </a:r>
            <a:endParaRPr lang="en-US" sz="2000" b="0" i="0" u="none" strike="noStrike" kern="1200" cap="none" spc="0" normalizeH="0" baseline="0" noProof="0" dirty="0">
              <a:ln>
                <a:noFill/>
              </a:ln>
              <a:solidFill>
                <a:srgbClr val="000000"/>
              </a:solidFill>
              <a:effectLst/>
              <a:uLnTx/>
              <a:uFillTx/>
              <a:latin typeface="Times New Roman"/>
              <a:cs typeface="Times New Roman"/>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a:cs typeface="Times New Roman"/>
              </a:rPr>
              <a:t>Gap Analysis or verification of employment</a:t>
            </a:r>
            <a:endParaRPr lang="en-US" sz="2000" b="0" i="0" u="none" strike="noStrike" kern="1200" cap="none" spc="0" normalizeH="0" baseline="0" noProof="0" dirty="0">
              <a:ln>
                <a:noFill/>
              </a:ln>
              <a:solidFill>
                <a:srgbClr val="000000"/>
              </a:solidFill>
              <a:effectLst/>
              <a:uLnTx/>
              <a:uFillTx/>
              <a:latin typeface="Times New Roman"/>
              <a:cs typeface="Times New Roman"/>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a:cs typeface="Times New Roman"/>
              </a:rPr>
              <a:t>Completed Resume or provide verification of employment (based on track selection)</a:t>
            </a:r>
            <a:endParaRPr lang="en-US" sz="2000" b="0" i="0" u="none" strike="noStrike" kern="1200" cap="none" spc="0" normalizeH="0" baseline="0" noProof="0" dirty="0">
              <a:ln>
                <a:noFill/>
              </a:ln>
              <a:solidFill>
                <a:srgbClr val="000000"/>
              </a:solidFill>
              <a:effectLst/>
              <a:uLnTx/>
              <a:uFillTx/>
              <a:latin typeface="Times New Roman"/>
              <a:cs typeface="Times New Roman"/>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a:cs typeface="Times New Roman"/>
              </a:rPr>
              <a:t>Comparison of Technical Instructions (based on track selection)</a:t>
            </a:r>
            <a:endParaRPr lang="en-US" sz="2000" b="0" i="0" u="none" strike="noStrike" kern="1200" cap="none" spc="0" normalizeH="0" baseline="0" noProof="0" dirty="0">
              <a:ln>
                <a:noFill/>
              </a:ln>
              <a:solidFill>
                <a:srgbClr val="000000"/>
              </a:solidFill>
              <a:effectLst/>
              <a:uLnTx/>
              <a:uFillTx/>
              <a:latin typeface="Times New Roman"/>
              <a:cs typeface="Times New Roman"/>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a:cs typeface="Times New Roman"/>
              </a:rPr>
              <a:t>Comparison of College/Universities (based on track selection)</a:t>
            </a:r>
            <a:endParaRPr lang="en-US" sz="2000" b="0" i="0" u="none" strike="noStrike" kern="1200" cap="none" spc="0" normalizeH="0" baseline="0" noProof="0" dirty="0">
              <a:ln>
                <a:noFill/>
              </a:ln>
              <a:solidFill>
                <a:srgbClr val="000000"/>
              </a:solidFill>
              <a:effectLst/>
              <a:uLnTx/>
              <a:uFillTx/>
              <a:latin typeface="Times New Roman"/>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sp>
        <p:nvSpPr>
          <p:cNvPr id="7" name="Title 1">
            <a:extLst>
              <a:ext uri="{FF2B5EF4-FFF2-40B4-BE49-F238E27FC236}">
                <a16:creationId xmlns:a16="http://schemas.microsoft.com/office/drawing/2014/main" id="{5F498461-05A5-C788-3D44-6F169782DDDF}"/>
              </a:ext>
            </a:extLst>
          </p:cNvPr>
          <p:cNvSpPr>
            <a:spLocks noGrp="1"/>
          </p:cNvSpPr>
          <p:nvPr>
            <p:ph type="title"/>
          </p:nvPr>
        </p:nvSpPr>
        <p:spPr>
          <a:xfrm>
            <a:off x="-1104" y="-4417"/>
            <a:ext cx="12105860" cy="1237905"/>
          </a:xfrm>
        </p:spPr>
        <p:txBody>
          <a:bodyPr>
            <a:normAutofit/>
          </a:bodyPr>
          <a:lstStyle/>
          <a:p>
            <a:pPr algn="ctr"/>
            <a:r>
              <a:rPr lang="en-US" sz="3200" b="1" i="0" dirty="0">
                <a:solidFill>
                  <a:srgbClr val="000000"/>
                </a:solidFill>
                <a:latin typeface="Times New Roman"/>
                <a:cs typeface="Times New Roman"/>
              </a:rPr>
              <a:t>Transition Assistance Program</a:t>
            </a:r>
            <a:br>
              <a:rPr lang="en-US" sz="3200" b="1" dirty="0">
                <a:solidFill>
                  <a:srgbClr val="000000"/>
                </a:solidFill>
                <a:latin typeface="Times New Roman"/>
                <a:cs typeface="Times New Roman"/>
              </a:rPr>
            </a:br>
            <a:r>
              <a:rPr lang="en-US" sz="2000" dirty="0">
                <a:solidFill>
                  <a:srgbClr val="000000"/>
                </a:solidFill>
                <a:latin typeface="Times New Roman"/>
                <a:cs typeface="Times New Roman"/>
              </a:rPr>
              <a:t>Career Readiness Standards (CRS)</a:t>
            </a:r>
            <a:endParaRPr lang="en-US" sz="2000" i="0" dirty="0">
              <a:solidFill>
                <a:srgbClr val="000000"/>
              </a:solidFill>
              <a:latin typeface="Times New Roman"/>
              <a:cs typeface="Times New Roman"/>
            </a:endParaRPr>
          </a:p>
        </p:txBody>
      </p:sp>
    </p:spTree>
    <p:extLst>
      <p:ext uri="{BB962C8B-B14F-4D97-AF65-F5344CB8AC3E}">
        <p14:creationId xmlns:p14="http://schemas.microsoft.com/office/powerpoint/2010/main" val="1686374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3" y="-2176"/>
            <a:ext cx="12196387" cy="1046432"/>
          </a:xfrm>
        </p:spPr>
        <p:txBody>
          <a:bodyPr>
            <a:normAutofit/>
          </a:bodyPr>
          <a:lstStyle/>
          <a:p>
            <a:pPr algn="ctr"/>
            <a:r>
              <a:rPr lang="en-US" sz="3200" b="1" i="0" dirty="0">
                <a:solidFill>
                  <a:srgbClr val="000000"/>
                </a:solidFill>
                <a:latin typeface="Times New Roman"/>
                <a:cs typeface="Times New Roman"/>
              </a:rPr>
              <a:t>Military Service Obligation </a:t>
            </a:r>
            <a:br>
              <a:rPr lang="en-US" sz="2800" dirty="0">
                <a:solidFill>
                  <a:srgbClr val="000000"/>
                </a:solidFill>
                <a:latin typeface="Calibri"/>
              </a:rPr>
            </a:br>
            <a:r>
              <a:rPr lang="en-US" sz="2000" b="0" i="0" dirty="0">
                <a:solidFill>
                  <a:srgbClr val="000000"/>
                </a:solidFill>
                <a:latin typeface="Times New Roman"/>
                <a:cs typeface="Times New Roman"/>
              </a:rPr>
              <a:t>(MSO)</a:t>
            </a:r>
            <a:endParaRPr lang="en-US">
              <a:latin typeface="Aptos Display" panose="02110004020202020204"/>
              <a:cs typeface="Times New Roman"/>
            </a:endParaRPr>
          </a:p>
        </p:txBody>
      </p:sp>
      <p:sp>
        <p:nvSpPr>
          <p:cNvPr id="3" name="Content Placeholder 2"/>
          <p:cNvSpPr>
            <a:spLocks noGrp="1"/>
          </p:cNvSpPr>
          <p:nvPr>
            <p:ph idx="1"/>
          </p:nvPr>
        </p:nvSpPr>
        <p:spPr>
          <a:xfrm>
            <a:off x="1066800" y="1360944"/>
            <a:ext cx="10058399" cy="4631368"/>
          </a:xfrm>
        </p:spPr>
        <p:txBody>
          <a:bodyPr vert="horz" lIns="91440" tIns="45720" rIns="91440" bIns="45720" rtlCol="0" anchor="t">
            <a:normAutofit/>
          </a:bodyPr>
          <a:lstStyle/>
          <a:p>
            <a:r>
              <a:rPr lang="en-US" sz="2000" b="0" i="0" dirty="0">
                <a:solidFill>
                  <a:srgbClr val="000000"/>
                </a:solidFill>
                <a:latin typeface="Times New Roman"/>
                <a:cs typeface="Times New Roman"/>
              </a:rPr>
              <a:t>Personnel incur </a:t>
            </a:r>
            <a:r>
              <a:rPr lang="en-US" sz="2000" dirty="0">
                <a:solidFill>
                  <a:srgbClr val="000000"/>
                </a:solidFill>
                <a:latin typeface="Times New Roman"/>
                <a:cs typeface="Times New Roman"/>
              </a:rPr>
              <a:t>an</a:t>
            </a:r>
            <a:r>
              <a:rPr lang="en-US" sz="2000" b="0" i="0" dirty="0">
                <a:solidFill>
                  <a:srgbClr val="000000"/>
                </a:solidFill>
                <a:latin typeface="Times New Roman"/>
                <a:cs typeface="Times New Roman"/>
              </a:rPr>
              <a:t> </a:t>
            </a:r>
            <a:r>
              <a:rPr lang="en-US" sz="2000" dirty="0">
                <a:solidFill>
                  <a:srgbClr val="000000"/>
                </a:solidFill>
                <a:latin typeface="Times New Roman"/>
                <a:cs typeface="Times New Roman"/>
              </a:rPr>
              <a:t>8-year</a:t>
            </a:r>
            <a:r>
              <a:rPr lang="en-US" sz="2000" b="0" i="0" dirty="0">
                <a:solidFill>
                  <a:srgbClr val="000000"/>
                </a:solidFill>
                <a:latin typeface="Times New Roman"/>
                <a:cs typeface="Times New Roman"/>
              </a:rPr>
              <a:t> MSO upon initial entry into any of the Armed Forces.</a:t>
            </a:r>
            <a:r>
              <a:rPr lang="en-US" sz="2000" dirty="0">
                <a:solidFill>
                  <a:srgbClr val="000000"/>
                </a:solidFill>
                <a:latin typeface="Times New Roman"/>
                <a:cs typeface="Times New Roman"/>
              </a:rPr>
              <a:t> </a:t>
            </a:r>
            <a:r>
              <a:rPr lang="en-US" sz="2000" b="0" i="0" dirty="0">
                <a:solidFill>
                  <a:srgbClr val="000000"/>
                </a:solidFill>
                <a:latin typeface="Times New Roman"/>
                <a:cs typeface="Times New Roman"/>
              </a:rPr>
              <a:t> This MSO can be accomplished by completing 8 years on active duty, inactive duty or a combination of both</a:t>
            </a:r>
            <a:endParaRPr lang="en-US" sz="2000">
              <a:latin typeface="Times New Roman"/>
              <a:cs typeface="Times New Roman"/>
            </a:endParaRPr>
          </a:p>
          <a:p>
            <a:r>
              <a:rPr lang="en-US" sz="2000" b="0" i="0" dirty="0">
                <a:solidFill>
                  <a:srgbClr val="000000"/>
                </a:solidFill>
                <a:latin typeface="Times New Roman"/>
                <a:cs typeface="Times New Roman"/>
              </a:rPr>
              <a:t>Sailors that meet or exceed 8 years on active duty can still affiliate with the reserves and may reenlist with a reserve contract upon affiliation</a:t>
            </a:r>
            <a:endParaRPr lang="en-US" sz="2000">
              <a:latin typeface="Times New Roman"/>
              <a:ea typeface="Tahoma"/>
              <a:cs typeface="Times New Roman"/>
            </a:endParaRPr>
          </a:p>
          <a:p>
            <a:r>
              <a:rPr lang="en-US" sz="2000" b="0" i="0" dirty="0">
                <a:solidFill>
                  <a:srgbClr val="000000"/>
                </a:solidFill>
                <a:latin typeface="Times New Roman"/>
                <a:cs typeface="Times New Roman"/>
              </a:rPr>
              <a:t>MSO obligation is determined by the</a:t>
            </a:r>
            <a:r>
              <a:rPr lang="en-US" sz="2000" dirty="0">
                <a:solidFill>
                  <a:srgbClr val="000000"/>
                </a:solidFill>
                <a:latin typeface="Times New Roman"/>
                <a:cs typeface="Times New Roman"/>
              </a:rPr>
              <a:t> Date of</a:t>
            </a:r>
            <a:r>
              <a:rPr lang="en-US" sz="2000" b="0" i="0" dirty="0">
                <a:solidFill>
                  <a:srgbClr val="000000"/>
                </a:solidFill>
                <a:latin typeface="Times New Roman"/>
                <a:cs typeface="Times New Roman"/>
              </a:rPr>
              <a:t> Initial Entry </a:t>
            </a:r>
            <a:r>
              <a:rPr lang="en-US" sz="2000" dirty="0">
                <a:solidFill>
                  <a:srgbClr val="000000"/>
                </a:solidFill>
                <a:latin typeface="Times New Roman"/>
                <a:cs typeface="Times New Roman"/>
              </a:rPr>
              <a:t>into</a:t>
            </a:r>
            <a:r>
              <a:rPr lang="en-US" sz="2000" b="0" i="0" dirty="0">
                <a:solidFill>
                  <a:srgbClr val="000000"/>
                </a:solidFill>
                <a:latin typeface="Times New Roman"/>
                <a:cs typeface="Times New Roman"/>
              </a:rPr>
              <a:t> Military Service (DIEMS).  DIEMS can be found on the Sailor’s DD Form 4 in their OMPF</a:t>
            </a:r>
            <a:endParaRPr lang="en-US" sz="2000" dirty="0">
              <a:latin typeface="Times New Roman"/>
              <a:cs typeface="Times New Roman"/>
            </a:endParaRPr>
          </a:p>
          <a:p>
            <a:pPr lvl="1"/>
            <a:r>
              <a:rPr lang="en-US" sz="2000" b="0" i="0" dirty="0">
                <a:solidFill>
                  <a:srgbClr val="000000"/>
                </a:solidFill>
                <a:latin typeface="Times New Roman"/>
                <a:cs typeface="Times New Roman"/>
              </a:rPr>
              <a:t>The Navy’s MSO for those who entered prior to 1 October 2020, is 4 years active with 4 years in the IRR</a:t>
            </a:r>
            <a:endParaRPr lang="en-US" sz="2000">
              <a:latin typeface="Times New Roman"/>
              <a:ea typeface="Tahoma"/>
              <a:cs typeface="Times New Roman"/>
            </a:endParaRPr>
          </a:p>
          <a:p>
            <a:pPr lvl="2"/>
            <a:r>
              <a:rPr lang="en-US" sz="2000" b="0" i="0" dirty="0">
                <a:solidFill>
                  <a:srgbClr val="000000"/>
                </a:solidFill>
                <a:latin typeface="Times New Roman"/>
                <a:cs typeface="Times New Roman"/>
              </a:rPr>
              <a:t>Member may elect to affiliate with the SELRES but otherwise they are automatically transferred to the IRR after EAOS</a:t>
            </a:r>
            <a:endParaRPr lang="en-US">
              <a:latin typeface="Times New Roman"/>
              <a:ea typeface="Tahoma"/>
              <a:cs typeface="Times New Roman"/>
            </a:endParaRPr>
          </a:p>
          <a:p>
            <a:pPr lvl="2"/>
            <a:r>
              <a:rPr lang="en-US" sz="2000" b="0" i="0" dirty="0">
                <a:solidFill>
                  <a:srgbClr val="000000"/>
                </a:solidFill>
                <a:latin typeface="Times New Roman"/>
                <a:ea typeface="Tahoma"/>
                <a:cs typeface="Tahoma"/>
              </a:rPr>
              <a:t>For those sailor's entering (DD Form 4) on/after 1 Oct 2020, fall under the 4-2-2 program (discussed </a:t>
            </a:r>
            <a:r>
              <a:rPr lang="en-US" dirty="0">
                <a:solidFill>
                  <a:srgbClr val="000000"/>
                </a:solidFill>
                <a:latin typeface="Times New Roman"/>
                <a:ea typeface="Tahoma"/>
                <a:cs typeface="Tahoma"/>
              </a:rPr>
              <a:t>in next slide</a:t>
            </a:r>
            <a:r>
              <a:rPr lang="en-US" sz="2000" b="0" i="0" dirty="0">
                <a:solidFill>
                  <a:srgbClr val="000000"/>
                </a:solidFill>
                <a:latin typeface="Times New Roman"/>
                <a:ea typeface="Tahoma"/>
                <a:cs typeface="Tahoma"/>
              </a:rPr>
              <a:t>)</a:t>
            </a:r>
            <a:endParaRPr lang="en-US" dirty="0">
              <a:latin typeface="Times New Roman"/>
            </a:endParaRPr>
          </a:p>
          <a:p>
            <a:pPr marL="685800" lvl="2" indent="0">
              <a:lnSpc>
                <a:spcPct val="100000"/>
              </a:lnSpc>
              <a:spcBef>
                <a:spcPts val="0"/>
              </a:spcBef>
              <a:buNone/>
            </a:pPr>
            <a:endParaRPr lang="en-US" sz="800">
              <a:ea typeface="Tahoma"/>
              <a:cs typeface="Tahoma"/>
            </a:endParaRPr>
          </a:p>
          <a:p>
            <a:pPr marL="342900" lvl="1" indent="0">
              <a:buNone/>
            </a:pPr>
            <a:endParaRPr lang="en-US" sz="2000">
              <a:ea typeface="Tahoma"/>
              <a:cs typeface="Tahoma"/>
            </a:endParaRPr>
          </a:p>
        </p:txBody>
      </p:sp>
      <p:sp>
        <p:nvSpPr>
          <p:cNvPr id="4" name="TextBox 3"/>
          <p:cNvSpPr txBox="1"/>
          <p:nvPr/>
        </p:nvSpPr>
        <p:spPr>
          <a:xfrm>
            <a:off x="1066799" y="1011126"/>
            <a:ext cx="10058399" cy="707886"/>
          </a:xfrm>
          <a:prstGeom prst="rect">
            <a:avLst/>
          </a:prstGeom>
          <a:noFill/>
        </p:spPr>
        <p:txBody>
          <a:bodyPr wrap="square" lIns="91440" tIns="45720" rIns="91440" bIns="45720" rtlCol="0" anchor="t">
            <a:spAutoFit/>
          </a:bodyPr>
          <a:lstStyle/>
          <a:p>
            <a:pPr>
              <a:defRPr/>
            </a:pPr>
            <a:r>
              <a:rPr kumimoji="0" lang="en-US" sz="2000" b="0" i="0" u="none" strike="noStrike" kern="1200" cap="none" spc="0" normalizeH="0" baseline="0" noProof="0" dirty="0">
                <a:ln>
                  <a:noFill/>
                </a:ln>
                <a:solidFill>
                  <a:srgbClr val="000000"/>
                </a:solidFill>
                <a:effectLst/>
                <a:uLnTx/>
                <a:uFillTx/>
                <a:latin typeface="Times New Roman"/>
                <a:cs typeface="Times New Roman"/>
              </a:rPr>
              <a:t>MILPERSMAN 1100-011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0" i="0" u="none" strike="noStrike" kern="1200" cap="none" spc="0" normalizeH="0" baseline="0" noProof="0" dirty="0">
              <a:ln>
                <a:noFill/>
              </a:ln>
              <a:solidFill>
                <a:srgbClr val="000000"/>
              </a:solidFill>
              <a:effectLst/>
              <a:uLnTx/>
              <a:uFillTx/>
              <a:latin typeface="Calibri"/>
              <a:ea typeface="Calibri"/>
              <a:cs typeface="Calibri"/>
            </a:endParaRPr>
          </a:p>
        </p:txBody>
      </p:sp>
    </p:spTree>
    <p:extLst>
      <p:ext uri="{BB962C8B-B14F-4D97-AF65-F5344CB8AC3E}">
        <p14:creationId xmlns:p14="http://schemas.microsoft.com/office/powerpoint/2010/main" val="1531802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441788"/>
            <a:ext cx="10058400" cy="4101350"/>
          </a:xfrm>
        </p:spPr>
        <p:txBody>
          <a:bodyPr vert="horz" lIns="91440" tIns="45720" rIns="91440" bIns="45720" rtlCol="0" anchor="t">
            <a:normAutofit/>
          </a:bodyPr>
          <a:lstStyle/>
          <a:p>
            <a:r>
              <a:rPr lang="en-US" sz="2000" b="0" i="0" dirty="0">
                <a:solidFill>
                  <a:srgbClr val="000000"/>
                </a:solidFill>
                <a:latin typeface="Times New Roman"/>
                <a:cs typeface="Times New Roman"/>
              </a:rPr>
              <a:t>DIEMS on or after 1 October 2020, the new MSO requirement is 4-2-2</a:t>
            </a:r>
          </a:p>
          <a:p>
            <a:pPr marL="228600" lvl="1"/>
            <a:r>
              <a:rPr lang="en-US" sz="2000" b="0" i="0" dirty="0">
                <a:solidFill>
                  <a:srgbClr val="000000"/>
                </a:solidFill>
                <a:latin typeface="Times New Roman"/>
                <a:cs typeface="Times New Roman"/>
              </a:rPr>
              <a:t>4 years active, 2 years </a:t>
            </a:r>
            <a:r>
              <a:rPr lang="en-US" sz="2000" b="0" i="0" u="sng" dirty="0">
                <a:solidFill>
                  <a:srgbClr val="000000"/>
                </a:solidFill>
                <a:latin typeface="Times New Roman"/>
                <a:cs typeface="Times New Roman"/>
              </a:rPr>
              <a:t>MANDATORY</a:t>
            </a:r>
            <a:r>
              <a:rPr lang="en-US" sz="2000" b="0" i="0" dirty="0">
                <a:solidFill>
                  <a:srgbClr val="000000"/>
                </a:solidFill>
                <a:latin typeface="Times New Roman"/>
                <a:cs typeface="Times New Roman"/>
              </a:rPr>
              <a:t> SELRES obligation, 2 years IRR</a:t>
            </a:r>
            <a:endParaRPr lang="en-US" sz="2000" b="0" i="0">
              <a:solidFill>
                <a:srgbClr val="000000"/>
              </a:solidFill>
              <a:latin typeface="Times New Roman"/>
              <a:ea typeface="Calibri"/>
              <a:cs typeface="Times New Roman"/>
            </a:endParaRPr>
          </a:p>
          <a:p>
            <a:pPr marL="228600" lvl="1"/>
            <a:r>
              <a:rPr lang="en-US" sz="2000" b="0" i="0" dirty="0">
                <a:solidFill>
                  <a:srgbClr val="000000"/>
                </a:solidFill>
                <a:latin typeface="Times New Roman"/>
                <a:cs typeface="Times New Roman"/>
              </a:rPr>
              <a:t>Sailors that extend or reenlist past 6 years, will not be required to affiliate in the SELRES but may elect to</a:t>
            </a:r>
            <a:r>
              <a:rPr lang="en-US" sz="2000" dirty="0">
                <a:solidFill>
                  <a:srgbClr val="000000"/>
                </a:solidFill>
                <a:latin typeface="Times New Roman"/>
                <a:cs typeface="Times New Roman"/>
              </a:rPr>
              <a:t>.</a:t>
            </a:r>
            <a:endParaRPr lang="en-US" sz="2000">
              <a:latin typeface="Times New Roman"/>
              <a:ea typeface="Tahoma"/>
              <a:cs typeface="Times New Roman"/>
            </a:endParaRPr>
          </a:p>
          <a:p>
            <a:pPr marL="228600" lvl="1"/>
            <a:r>
              <a:rPr lang="en-US" sz="2000" b="0" i="0" dirty="0">
                <a:solidFill>
                  <a:srgbClr val="000000"/>
                </a:solidFill>
                <a:latin typeface="Times New Roman"/>
                <a:cs typeface="Times New Roman"/>
              </a:rPr>
              <a:t>If a Sailor completes more than 4 years but less than 6 years, they will have that time adjusted. (i.e. Sailor is on active duty for 4.5 years, they will do 1.5 years in the SELRES and 2 years in the IRR)</a:t>
            </a:r>
            <a:endParaRPr lang="en-US" sz="2000" b="0" i="0" dirty="0">
              <a:solidFill>
                <a:srgbClr val="000000"/>
              </a:solidFill>
              <a:latin typeface="Times New Roman"/>
              <a:ea typeface="Calibri"/>
              <a:cs typeface="Times New Roman"/>
            </a:endParaRPr>
          </a:p>
          <a:p>
            <a:pPr marL="228600" lvl="1"/>
            <a:r>
              <a:rPr lang="en-US" sz="2000" b="0" i="0" dirty="0">
                <a:solidFill>
                  <a:srgbClr val="000000"/>
                </a:solidFill>
                <a:latin typeface="Times New Roman"/>
                <a:cs typeface="Times New Roman"/>
              </a:rPr>
              <a:t>Career Waypoint will be utilized starting at 10 months prior to SEAOS and up to 4 months to their SEAOS</a:t>
            </a:r>
            <a:r>
              <a:rPr lang="en-US" sz="2000" dirty="0">
                <a:solidFill>
                  <a:srgbClr val="000000"/>
                </a:solidFill>
                <a:latin typeface="Times New Roman"/>
                <a:cs typeface="Times New Roman"/>
              </a:rPr>
              <a:t> to affiliate with SELRES. </a:t>
            </a:r>
            <a:endParaRPr lang="en-US" sz="2000">
              <a:latin typeface="Times New Roman"/>
              <a:ea typeface="Calibri"/>
              <a:cs typeface="Times New Roman"/>
            </a:endParaRPr>
          </a:p>
          <a:p>
            <a:pPr marL="228600" lvl="1"/>
            <a:r>
              <a:rPr lang="en-US" sz="2000" b="0" i="0" dirty="0">
                <a:solidFill>
                  <a:srgbClr val="000000"/>
                </a:solidFill>
                <a:latin typeface="Times New Roman"/>
                <a:cs typeface="Times New Roman"/>
              </a:rPr>
              <a:t>Sailor’s whose ratings are not available in the SELRES (i.e. IC) are not required to affiliate with the SELRES and may transfer into the IRR or request conversion to a rate within the SELRES they qualify for</a:t>
            </a:r>
            <a:r>
              <a:rPr lang="en-US" sz="2000" dirty="0">
                <a:solidFill>
                  <a:srgbClr val="000000"/>
                </a:solidFill>
                <a:latin typeface="Times New Roman"/>
                <a:cs typeface="Times New Roman"/>
              </a:rPr>
              <a:t>.</a:t>
            </a:r>
            <a:endParaRPr lang="en-US" sz="2000" b="0" i="0" dirty="0">
              <a:solidFill>
                <a:srgbClr val="000000"/>
              </a:solidFill>
              <a:latin typeface="Times New Roman"/>
              <a:cs typeface="Times New Roman"/>
            </a:endParaRPr>
          </a:p>
          <a:p>
            <a:pPr marL="228600" lvl="1">
              <a:buNone/>
            </a:pPr>
            <a:r>
              <a:rPr lang="en-US" sz="2000" b="0" i="0" dirty="0">
                <a:solidFill>
                  <a:srgbClr val="000000"/>
                </a:solidFill>
                <a:latin typeface="Times New Roman"/>
                <a:ea typeface="Tahoma"/>
                <a:cs typeface="Tahoma"/>
              </a:rPr>
              <a:t> Sailors enlisted under a PACT contract</a:t>
            </a:r>
            <a:r>
              <a:rPr lang="en-US" sz="2000" dirty="0">
                <a:solidFill>
                  <a:srgbClr val="000000"/>
                </a:solidFill>
                <a:latin typeface="Times New Roman"/>
                <a:ea typeface="Tahoma"/>
                <a:cs typeface="Tahoma"/>
              </a:rPr>
              <a:t> </a:t>
            </a:r>
            <a:r>
              <a:rPr lang="en-US" sz="2000" b="0" i="0" u="sng" dirty="0">
                <a:solidFill>
                  <a:srgbClr val="000000"/>
                </a:solidFill>
                <a:latin typeface="Times New Roman"/>
                <a:ea typeface="Tahoma"/>
                <a:cs typeface="Tahoma"/>
              </a:rPr>
              <a:t>do not</a:t>
            </a:r>
            <a:r>
              <a:rPr lang="en-US" sz="2000" b="0" i="0" dirty="0">
                <a:solidFill>
                  <a:srgbClr val="000000"/>
                </a:solidFill>
                <a:latin typeface="Times New Roman"/>
                <a:ea typeface="Tahoma"/>
                <a:cs typeface="Tahoma"/>
              </a:rPr>
              <a:t> fall under 4-2-2</a:t>
            </a:r>
            <a:r>
              <a:rPr lang="en-US" sz="2000" dirty="0">
                <a:solidFill>
                  <a:srgbClr val="000000"/>
                </a:solidFill>
                <a:latin typeface="Times New Roman"/>
                <a:ea typeface="Tahoma"/>
                <a:cs typeface="Tahoma"/>
              </a:rPr>
              <a:t>.</a:t>
            </a:r>
            <a:endParaRPr lang="en-US" b="0" i="0" dirty="0">
              <a:solidFill>
                <a:srgbClr val="FFFEF9"/>
              </a:solidFill>
              <a:latin typeface="Times New Roman"/>
              <a:ea typeface="Tahoma"/>
              <a:cs typeface="Tahoma"/>
            </a:endParaRPr>
          </a:p>
        </p:txBody>
      </p:sp>
      <p:sp>
        <p:nvSpPr>
          <p:cNvPr id="4" name="TextBox 3"/>
          <p:cNvSpPr txBox="1"/>
          <p:nvPr/>
        </p:nvSpPr>
        <p:spPr>
          <a:xfrm>
            <a:off x="1066800" y="1044638"/>
            <a:ext cx="10058400" cy="400110"/>
          </a:xfrm>
          <a:prstGeom prst="rect">
            <a:avLst/>
          </a:prstGeom>
          <a:noFill/>
        </p:spPr>
        <p:txBody>
          <a:bodyPr wrap="square" lIns="91440" tIns="45720" rIns="91440" bIns="45720" rtlCol="0" anchor="t">
            <a:spAutoFit/>
          </a:bodyPr>
          <a:lstStyle/>
          <a:p>
            <a:pPr>
              <a:defRPr/>
            </a:pPr>
            <a:r>
              <a:rPr kumimoji="0" lang="en-US" sz="2000" b="0" i="0" u="none" strike="noStrike" kern="1200" cap="none" spc="0" normalizeH="0" baseline="0" noProof="0" dirty="0">
                <a:ln>
                  <a:noFill/>
                </a:ln>
                <a:solidFill>
                  <a:srgbClr val="000000"/>
                </a:solidFill>
                <a:effectLst/>
                <a:uLnTx/>
                <a:uFillTx/>
                <a:latin typeface="Times New Roman"/>
                <a:cs typeface="Times New Roman"/>
              </a:rPr>
              <a:t>NAVADMIN </a:t>
            </a:r>
            <a:r>
              <a:rPr lang="en-US" sz="2000" dirty="0">
                <a:solidFill>
                  <a:srgbClr val="000000"/>
                </a:solidFill>
                <a:latin typeface="Times New Roman"/>
                <a:cs typeface="Times New Roman"/>
              </a:rPr>
              <a:t>303/23, MILPERSMAN</a:t>
            </a:r>
            <a:r>
              <a:rPr kumimoji="0" lang="en-US" sz="2000" b="0" i="0" u="none" strike="noStrike" kern="1200" cap="none" spc="0" normalizeH="0" baseline="0" noProof="0" dirty="0">
                <a:ln>
                  <a:noFill/>
                </a:ln>
                <a:solidFill>
                  <a:srgbClr val="000000"/>
                </a:solidFill>
                <a:effectLst/>
                <a:uLnTx/>
                <a:uFillTx/>
                <a:latin typeface="Times New Roman"/>
                <a:cs typeface="Times New Roman"/>
              </a:rPr>
              <a:t> 1306-1501</a:t>
            </a:r>
            <a:endParaRPr kumimoji="0" lang="en-US" sz="2200" b="0" i="0" u="none" strike="noStrike" kern="1200" cap="none" spc="0" normalizeH="0" baseline="0" noProof="0" dirty="0">
              <a:ln>
                <a:noFill/>
              </a:ln>
              <a:solidFill>
                <a:srgbClr val="E8E8E8"/>
              </a:solidFill>
              <a:effectLst/>
              <a:uLnTx/>
              <a:uFillTx/>
              <a:latin typeface="Times New Roman"/>
              <a:ea typeface="Tahoma"/>
              <a:cs typeface="Times New Roman"/>
            </a:endParaRPr>
          </a:p>
        </p:txBody>
      </p:sp>
      <p:sp>
        <p:nvSpPr>
          <p:cNvPr id="8" name="Title 1">
            <a:extLst>
              <a:ext uri="{FF2B5EF4-FFF2-40B4-BE49-F238E27FC236}">
                <a16:creationId xmlns:a16="http://schemas.microsoft.com/office/drawing/2014/main" id="{1BB8A040-B37B-9A34-A61C-90F6617CA71D}"/>
              </a:ext>
            </a:extLst>
          </p:cNvPr>
          <p:cNvSpPr>
            <a:spLocks noGrp="1"/>
          </p:cNvSpPr>
          <p:nvPr>
            <p:ph type="title"/>
          </p:nvPr>
        </p:nvSpPr>
        <p:spPr>
          <a:xfrm>
            <a:off x="-4593" y="-2176"/>
            <a:ext cx="12196387" cy="1245214"/>
          </a:xfrm>
        </p:spPr>
        <p:txBody>
          <a:bodyPr>
            <a:normAutofit/>
          </a:bodyPr>
          <a:lstStyle/>
          <a:p>
            <a:pPr algn="ctr"/>
            <a:r>
              <a:rPr lang="en-US" sz="3200" b="1" i="0" dirty="0">
                <a:solidFill>
                  <a:srgbClr val="000000"/>
                </a:solidFill>
                <a:latin typeface="Times New Roman"/>
                <a:cs typeface="Times New Roman"/>
              </a:rPr>
              <a:t>Military Service Obligation </a:t>
            </a:r>
            <a:br>
              <a:rPr lang="en-US" sz="2800" dirty="0">
                <a:solidFill>
                  <a:srgbClr val="000000"/>
                </a:solidFill>
                <a:latin typeface="Calibri"/>
              </a:rPr>
            </a:br>
            <a:r>
              <a:rPr lang="en-US" sz="2000" b="0" i="0" dirty="0">
                <a:solidFill>
                  <a:srgbClr val="000000"/>
                </a:solidFill>
                <a:latin typeface="Times New Roman"/>
                <a:cs typeface="Times New Roman"/>
              </a:rPr>
              <a:t>(</a:t>
            </a:r>
            <a:r>
              <a:rPr lang="en-US" sz="2000" dirty="0">
                <a:solidFill>
                  <a:srgbClr val="000000"/>
                </a:solidFill>
                <a:latin typeface="Times New Roman"/>
                <a:cs typeface="Times New Roman"/>
              </a:rPr>
              <a:t>4-2-2)</a:t>
            </a:r>
            <a:endParaRPr lang="en-US" dirty="0">
              <a:latin typeface="Aptos Display" panose="02110004020202020204"/>
              <a:cs typeface="Times New Roman"/>
            </a:endParaRPr>
          </a:p>
        </p:txBody>
      </p:sp>
    </p:spTree>
    <p:extLst>
      <p:ext uri="{BB962C8B-B14F-4D97-AF65-F5344CB8AC3E}">
        <p14:creationId xmlns:p14="http://schemas.microsoft.com/office/powerpoint/2010/main" val="17798241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7B2727AD1366E48A3C341A92A39677A" ma:contentTypeVersion="3" ma:contentTypeDescription="Create a new document." ma:contentTypeScope="" ma:versionID="aa4f8122a2d469bd63a3ddaea1e9f398">
  <xsd:schema xmlns:xsd="http://www.w3.org/2001/XMLSchema" xmlns:xs="http://www.w3.org/2001/XMLSchema" xmlns:p="http://schemas.microsoft.com/office/2006/metadata/properties" xmlns:ns2="0caf38a1-3a1c-4f86-b30f-ec0eec563c4d" targetNamespace="http://schemas.microsoft.com/office/2006/metadata/properties" ma:root="true" ma:fieldsID="7a4888f717ccd471d270bfd4b045b54d" ns2:_="">
    <xsd:import namespace="0caf38a1-3a1c-4f86-b30f-ec0eec563c4d"/>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af38a1-3a1c-4f86-b30f-ec0eec563c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DAE6C2A-FE33-484B-BBD0-D616CE81648A}">
  <ds:schemaRefs>
    <ds:schemaRef ds:uri="http://schemas.microsoft.com/sharepoint/v3/contenttype/forms"/>
  </ds:schemaRefs>
</ds:datastoreItem>
</file>

<file path=customXml/itemProps2.xml><?xml version="1.0" encoding="utf-8"?>
<ds:datastoreItem xmlns:ds="http://schemas.openxmlformats.org/officeDocument/2006/customXml" ds:itemID="{6ACFF94F-4C1E-44E3-89FB-965E390B2E91}">
  <ds:schemaRefs>
    <ds:schemaRef ds:uri="0caf38a1-3a1c-4f86-b30f-ec0eec563c4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1550D16-4EFE-4723-B520-302E5E643AB5}">
  <ds:schemaRefs>
    <ds:schemaRef ds:uri="http://www.w3.org/XML/1998/namespace"/>
    <ds:schemaRef ds:uri="http://purl.org/dc/terms/"/>
    <ds:schemaRef ds:uri="http://purl.org/dc/elements/1.1/"/>
    <ds:schemaRef ds:uri="0caf38a1-3a1c-4f86-b30f-ec0eec563c4d"/>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16</TotalTime>
  <Words>5415</Words>
  <Application>Microsoft Office PowerPoint</Application>
  <PresentationFormat>Widescreen</PresentationFormat>
  <Paragraphs>372</Paragraphs>
  <Slides>25</Slides>
  <Notes>24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Aptos</vt:lpstr>
      <vt:lpstr>Aptos Display</vt:lpstr>
      <vt:lpstr>Arial</vt:lpstr>
      <vt:lpstr>Calibri</vt:lpstr>
      <vt:lpstr>Tahoma</vt:lpstr>
      <vt:lpstr>Times New Roman</vt:lpstr>
      <vt:lpstr>Verdana</vt:lpstr>
      <vt:lpstr>Wingdings</vt:lpstr>
      <vt:lpstr>Office Theme</vt:lpstr>
      <vt:lpstr>PowerPoint Presentation</vt:lpstr>
      <vt:lpstr>Enabling Objectives</vt:lpstr>
      <vt:lpstr>References</vt:lpstr>
      <vt:lpstr>Transition Assistance Program (TAP)</vt:lpstr>
      <vt:lpstr>PowerPoint Presentation</vt:lpstr>
      <vt:lpstr>Transition Assistance Program (cont.)</vt:lpstr>
      <vt:lpstr>Transition Assistance Program Career Readiness Standards (CRS)</vt:lpstr>
      <vt:lpstr>Military Service Obligation  (MSO)</vt:lpstr>
      <vt:lpstr>Military Service Obligation  (4-2-2)</vt:lpstr>
      <vt:lpstr>Individual Ready Reserve (IRR)</vt:lpstr>
      <vt:lpstr>Navy Reserve </vt:lpstr>
      <vt:lpstr>Navy Reserve Component Categories</vt:lpstr>
      <vt:lpstr>Selective Reserves  (SELRES) Benefits</vt:lpstr>
      <vt:lpstr>Selective Reserves  Mobilization Deferment</vt:lpstr>
      <vt:lpstr>PowerPoint Presentation</vt:lpstr>
      <vt:lpstr>PowerPoint Presentation</vt:lpstr>
      <vt:lpstr>PowerPoint Presentation</vt:lpstr>
      <vt:lpstr>PowerPoint Presentation</vt:lpstr>
      <vt:lpstr>PowerPoint Presentation</vt:lpstr>
      <vt:lpstr>Transitional Assistance Management Program  (TAMP)</vt:lpstr>
      <vt:lpstr>PowerPoint Presentation</vt:lpstr>
      <vt:lpstr>PowerPoint Presentation</vt:lpstr>
      <vt:lpstr>Knowledge Check</vt:lpstr>
      <vt:lpstr>Summary and Review</vt:lpstr>
      <vt:lpstr>PowerPoint Presentation</vt:lpstr>
    </vt:vector>
  </TitlesOfParts>
  <Company>HPES NMCI 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2-5 Transition from the Navy</dc:title>
  <dc:creator>BUPERS</dc:creator>
  <cp:lastModifiedBy>Williams, Shanita A (Nita) SCPO USN CHNAVPERS MIL TN (USA)</cp:lastModifiedBy>
  <cp:revision>405</cp:revision>
  <dcterms:created xsi:type="dcterms:W3CDTF">2025-06-01T00:52:09Z</dcterms:created>
  <dcterms:modified xsi:type="dcterms:W3CDTF">2025-12-08T16:57:22Z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0x010100E7B2727AD1366E48A3C341A92A39677A</vt:lpwstr>
  </property>
</Properties>
</file>